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94" r:id="rId3"/>
    <p:sldId id="277" r:id="rId4"/>
    <p:sldId id="296" r:id="rId5"/>
    <p:sldId id="295" r:id="rId6"/>
    <p:sldId id="283" r:id="rId7"/>
    <p:sldId id="293" r:id="rId8"/>
    <p:sldId id="257" r:id="rId9"/>
    <p:sldId id="289" r:id="rId10"/>
    <p:sldId id="282" r:id="rId11"/>
    <p:sldId id="285" r:id="rId12"/>
    <p:sldId id="262" r:id="rId13"/>
    <p:sldId id="292" r:id="rId14"/>
    <p:sldId id="284" r:id="rId15"/>
    <p:sldId id="272" r:id="rId16"/>
    <p:sldId id="287" r:id="rId17"/>
    <p:sldId id="288" r:id="rId18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7D31"/>
    <a:srgbClr val="4472C4"/>
    <a:srgbClr val="F2B800"/>
    <a:srgbClr val="5B9BD5"/>
    <a:srgbClr val="70AD47"/>
    <a:srgbClr val="893BC3"/>
    <a:srgbClr val="303030"/>
    <a:srgbClr val="404040"/>
    <a:srgbClr val="FFC000"/>
    <a:srgbClr val="A5A5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43" autoAdjust="0"/>
    <p:restoredTop sz="96327" autoAdjust="0"/>
  </p:normalViewPr>
  <p:slideViewPr>
    <p:cSldViewPr snapToGrid="0">
      <p:cViewPr varScale="1">
        <p:scale>
          <a:sx n="123" d="100"/>
          <a:sy n="123" d="100"/>
        </p:scale>
        <p:origin x="20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euille_de_calcul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euille_de_calcul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euille_de_calcul_Microsoft_Excel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Colonne1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Feuil1!$A$2</c:f>
              <c:strCache>
                <c:ptCount val="1"/>
                <c:pt idx="0">
                  <c:v>Catégorie 1</c:v>
                </c:pt>
              </c:strCache>
            </c:strRef>
          </c:cat>
          <c:val>
            <c:numRef>
              <c:f>Feuil1!$B$2</c:f>
              <c:numCache>
                <c:formatCode>0%</c:formatCode>
                <c:ptCount val="1"/>
                <c:pt idx="0">
                  <c:v>0.8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E7A-460E-BD43-25732C456F3D}"/>
            </c:ext>
          </c:extLst>
        </c:ser>
        <c:ser>
          <c:idx val="1"/>
          <c:order val="1"/>
          <c:tx>
            <c:strRef>
              <c:f>Feuil1!$C$1</c:f>
              <c:strCache>
                <c:ptCount val="1"/>
                <c:pt idx="0">
                  <c:v>Colonne2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Feuil1!$A$2</c:f>
              <c:strCache>
                <c:ptCount val="1"/>
                <c:pt idx="0">
                  <c:v>Catégorie 1</c:v>
                </c:pt>
              </c:strCache>
            </c:strRef>
          </c:cat>
          <c:val>
            <c:numRef>
              <c:f>Feuil1!$C$2</c:f>
              <c:numCache>
                <c:formatCode>0%</c:formatCode>
                <c:ptCount val="1"/>
                <c:pt idx="0">
                  <c:v>0.57999999999999996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E7A-460E-BD43-25732C456F3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70668016"/>
        <c:axId val="570668672"/>
      </c:barChart>
      <c:catAx>
        <c:axId val="57066801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570668672"/>
        <c:crosses val="autoZero"/>
        <c:auto val="1"/>
        <c:lblAlgn val="ctr"/>
        <c:lblOffset val="100"/>
        <c:noMultiLvlLbl val="0"/>
      </c:catAx>
      <c:valAx>
        <c:axId val="570668672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5706680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>
        <a:alpha val="49000"/>
      </a:schemeClr>
    </a:solidFill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Ventes</c:v>
                </c:pt>
              </c:strCache>
            </c:strRef>
          </c:tx>
          <c:dPt>
            <c:idx val="0"/>
            <c:bubble3D val="0"/>
            <c:spPr>
              <a:solidFill>
                <a:srgbClr val="92D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16A9-4667-A044-D772FB4D609A}"/>
              </c:ext>
            </c:extLst>
          </c:dPt>
          <c:dPt>
            <c:idx val="1"/>
            <c:bubble3D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6A9-4667-A044-D772FB4D609A}"/>
              </c:ext>
            </c:extLst>
          </c:dPt>
          <c:cat>
            <c:strRef>
              <c:f>Feuil1!$A$2:$A$3</c:f>
              <c:strCache>
                <c:ptCount val="2"/>
                <c:pt idx="0">
                  <c:v>1er trim.</c:v>
                </c:pt>
                <c:pt idx="1">
                  <c:v>2e trim.</c:v>
                </c:pt>
              </c:strCache>
            </c:strRef>
          </c:cat>
          <c:val>
            <c:numRef>
              <c:f>Feuil1!$B$2:$B$3</c:f>
              <c:numCache>
                <c:formatCode>General</c:formatCode>
                <c:ptCount val="2"/>
                <c:pt idx="0">
                  <c:v>66</c:v>
                </c:pt>
                <c:pt idx="1">
                  <c:v>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6A9-4667-A044-D772FB4D609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Série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Feuil1!$A$2</c:f>
              <c:strCache>
                <c:ptCount val="1"/>
                <c:pt idx="0">
                  <c:v>Catégorie 1</c:v>
                </c:pt>
              </c:strCache>
            </c:strRef>
          </c:cat>
          <c:val>
            <c:numRef>
              <c:f>Feuil1!$B$2</c:f>
              <c:numCache>
                <c:formatCode>General</c:formatCode>
                <c:ptCount val="1"/>
                <c:pt idx="0">
                  <c:v>1034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F5D-4090-8FAD-52472335C73C}"/>
            </c:ext>
          </c:extLst>
        </c:ser>
        <c:ser>
          <c:idx val="1"/>
          <c:order val="1"/>
          <c:tx>
            <c:strRef>
              <c:f>Feuil1!$C$1</c:f>
              <c:strCache>
                <c:ptCount val="1"/>
                <c:pt idx="0">
                  <c:v>Série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Feuil1!$A$2</c:f>
              <c:strCache>
                <c:ptCount val="1"/>
                <c:pt idx="0">
                  <c:v>Catégorie 1</c:v>
                </c:pt>
              </c:strCache>
            </c:strRef>
          </c:cat>
          <c:val>
            <c:numRef>
              <c:f>Feuil1!$C$2</c:f>
              <c:numCache>
                <c:formatCode>General</c:formatCode>
                <c:ptCount val="1"/>
                <c:pt idx="0">
                  <c:v>1781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F5D-4090-8FAD-52472335C73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01610392"/>
        <c:axId val="701604160"/>
      </c:barChart>
      <c:catAx>
        <c:axId val="70161039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701604160"/>
        <c:crosses val="autoZero"/>
        <c:auto val="1"/>
        <c:lblAlgn val="ctr"/>
        <c:lblOffset val="100"/>
        <c:noMultiLvlLbl val="0"/>
      </c:catAx>
      <c:valAx>
        <c:axId val="70160416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701610392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D68CA3-4AF3-4E1F-9AB4-D4ADB7A0783D}" type="datetimeFigureOut">
              <a:rPr lang="fr-FR" smtClean="0"/>
              <a:t>26/06/2019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DCECDA-DA0B-423E-B3BB-32FACB83B61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372644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Hiérarchiser l’info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DCECDA-DA0B-423E-B3BB-32FACB83B61A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066149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Hiérarchiser l’info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DCECDA-DA0B-423E-B3BB-32FACB83B61A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320118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Hiérarchiser l’info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DCECDA-DA0B-423E-B3BB-32FACB83B61A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731467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DCECDA-DA0B-423E-B3BB-32FACB83B61A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58327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DCECDA-DA0B-423E-B3BB-32FACB83B61A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587937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DCECDA-DA0B-423E-B3BB-32FACB83B61A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229508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DCECDA-DA0B-423E-B3BB-32FACB83B61A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239949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7F395DF-DADF-42BE-AC1F-C2FC051CA0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7912CD3-1DB3-4757-A4D1-10DF75B36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E17EF-9AEB-482D-BDD5-83A70539EFD2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953761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A73A45B-9143-4FE9-BE4D-17AA5111D9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744D13E-73AF-4C41-AD3D-CAE28A6C48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B80ECF4-C499-4C59-ABCC-E902D0E4C4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FF00B-D508-4DBB-A8AA-84D6E214A988}" type="datetimeFigureOut">
              <a:rPr lang="fr-FR" smtClean="0"/>
              <a:t>26/06/2019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CAAD643-4017-4944-BF84-BDD742F337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DBDD874-F35D-456C-9F34-A0E8DEB40A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E17EF-9AEB-482D-BDD5-83A70539EFD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86432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144DA386-D8FD-4463-9C8E-0DA0702CA6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758430B-4EFC-4537-8EA1-35058EB63F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FE7182C-D376-4ECA-85D2-A52EB36F52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1FF00B-D508-4DBB-A8AA-84D6E214A988}" type="datetimeFigureOut">
              <a:rPr lang="fr-FR" smtClean="0"/>
              <a:t>26/06/2019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EEAF6BF-E7E7-4F52-8EE1-14DA491DA3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F5F5B80-B3EA-4661-91BC-990F5BD6F8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11743" y="6551066"/>
            <a:ext cx="61514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6E17EF-9AEB-482D-BDD5-83A70539EFD2}" type="slidenum">
              <a:rPr lang="fr-FR" smtClean="0"/>
              <a:t>‹N°›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627D8A86-D38D-47BA-B01B-E6739B0B66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78" t="79724" r="34102"/>
          <a:stretch/>
        </p:blipFill>
        <p:spPr>
          <a:xfrm>
            <a:off x="10938508" y="6176963"/>
            <a:ext cx="1146470" cy="595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72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.png"/><Relationship Id="rId7" Type="http://schemas.openxmlformats.org/officeDocument/2006/relationships/image" Target="../media/image4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10" Type="http://schemas.openxmlformats.org/officeDocument/2006/relationships/image" Target="../media/image43.png"/><Relationship Id="rId4" Type="http://schemas.openxmlformats.org/officeDocument/2006/relationships/image" Target="../media/image38.png"/><Relationship Id="rId9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46.png"/><Relationship Id="rId7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5.png"/><Relationship Id="rId7" Type="http://schemas.openxmlformats.org/officeDocument/2006/relationships/image" Target="../media/image5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11" Type="http://schemas.openxmlformats.org/officeDocument/2006/relationships/image" Target="../media/image65.png"/><Relationship Id="rId5" Type="http://schemas.openxmlformats.org/officeDocument/2006/relationships/image" Target="../media/image59.png"/><Relationship Id="rId10" Type="http://schemas.openxmlformats.org/officeDocument/2006/relationships/image" Target="../media/image64.jpg"/><Relationship Id="rId4" Type="http://schemas.openxmlformats.org/officeDocument/2006/relationships/image" Target="../media/image58.png"/><Relationship Id="rId9" Type="http://schemas.openxmlformats.org/officeDocument/2006/relationships/image" Target="../media/image63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chart" Target="../charts/char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chart" Target="../charts/char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8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6.jpeg"/><Relationship Id="rId4" Type="http://schemas.openxmlformats.org/officeDocument/2006/relationships/image" Target="../media/image19.png"/><Relationship Id="rId9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13" Type="http://schemas.openxmlformats.org/officeDocument/2006/relationships/image" Target="../media/image32.png"/><Relationship Id="rId18" Type="http://schemas.openxmlformats.org/officeDocument/2006/relationships/image" Target="../media/image37.jp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31.svg"/><Relationship Id="rId17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35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sv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5" Type="http://schemas.openxmlformats.org/officeDocument/2006/relationships/image" Target="../media/image34.png"/><Relationship Id="rId10" Type="http://schemas.openxmlformats.org/officeDocument/2006/relationships/image" Target="../media/image29.svg"/><Relationship Id="rId4" Type="http://schemas.openxmlformats.org/officeDocument/2006/relationships/image" Target="../media/image23.svg"/><Relationship Id="rId9" Type="http://schemas.openxmlformats.org/officeDocument/2006/relationships/image" Target="../media/image28.png"/><Relationship Id="rId14" Type="http://schemas.openxmlformats.org/officeDocument/2006/relationships/image" Target="../media/image3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78FC399A-405F-4959-BB4E-CC71EAD2D1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374399DD-BC41-4D62-ABC0-33A3758FC5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0597" y="5566554"/>
            <a:ext cx="622792" cy="565773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1ED6015-4B74-41B3-A330-BA79FAA45C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744" y="770809"/>
            <a:ext cx="4132142" cy="23244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26" name="Picture 2" descr="RÃ©sultat de recherche d'images pour &quot;logo ps4&quot;">
            <a:extLst>
              <a:ext uri="{FF2B5EF4-FFF2-40B4-BE49-F238E27FC236}">
                <a16:creationId xmlns:a16="http://schemas.microsoft.com/office/drawing/2014/main" id="{3BAA7105-6215-4F9A-841A-5E275DFCD5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3017" y="5559533"/>
            <a:ext cx="1030779" cy="579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3E85FFC-24B4-4E0C-98B8-6FBC80D662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389" y="-129322"/>
            <a:ext cx="3979817" cy="3183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1330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CC49A67-D8D0-4FE9-A404-B053D2284B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1698" y="0"/>
            <a:ext cx="10515600" cy="1325563"/>
          </a:xfrm>
        </p:spPr>
        <p:txBody>
          <a:bodyPr/>
          <a:lstStyle/>
          <a:p>
            <a:pPr algn="ctr"/>
            <a:r>
              <a:rPr lang="fr-FR" dirty="0"/>
              <a:t>LES POINTS FORTS	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E042FE9-0875-4519-B79A-A0AAC1881DE2}"/>
              </a:ext>
            </a:extLst>
          </p:cNvPr>
          <p:cNvSpPr/>
          <p:nvPr/>
        </p:nvSpPr>
        <p:spPr>
          <a:xfrm>
            <a:off x="8092426" y="1024476"/>
            <a:ext cx="3619500" cy="5560678"/>
          </a:xfrm>
          <a:prstGeom prst="rect">
            <a:avLst/>
          </a:prstGeom>
          <a:solidFill>
            <a:srgbClr val="ABDB77">
              <a:alpha val="84706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842753D-DDD0-4D75-BBA0-937C56D926E1}"/>
              </a:ext>
            </a:extLst>
          </p:cNvPr>
          <p:cNvSpPr/>
          <p:nvPr/>
        </p:nvSpPr>
        <p:spPr>
          <a:xfrm>
            <a:off x="4160131" y="1024476"/>
            <a:ext cx="3774194" cy="5560678"/>
          </a:xfrm>
          <a:prstGeom prst="rect">
            <a:avLst/>
          </a:prstGeom>
          <a:solidFill>
            <a:srgbClr val="F5B68B">
              <a:alpha val="85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47ACFDA-667E-44ED-A56E-A666B8EC56AC}"/>
              </a:ext>
            </a:extLst>
          </p:cNvPr>
          <p:cNvSpPr/>
          <p:nvPr/>
        </p:nvSpPr>
        <p:spPr>
          <a:xfrm>
            <a:off x="304036" y="1024476"/>
            <a:ext cx="3619500" cy="5560678"/>
          </a:xfrm>
          <a:prstGeom prst="rect">
            <a:avLst/>
          </a:prstGeom>
          <a:solidFill>
            <a:srgbClr val="FF9797">
              <a:alpha val="85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0BD9AD9F-818C-40F6-B40D-22DF48F783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3761" y="1023232"/>
            <a:ext cx="1780167" cy="616038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D14B8E86-CA10-4C50-8961-2A2AC038DB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186" y="1025397"/>
            <a:ext cx="1780167" cy="616038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8F8F89C4-99F7-4F9E-95AB-0112E93F14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2812" y="1013707"/>
            <a:ext cx="2058564" cy="616038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5E335BCF-0FEE-4780-AAA4-87799D14F2EE}"/>
              </a:ext>
            </a:extLst>
          </p:cNvPr>
          <p:cNvSpPr/>
          <p:nvPr/>
        </p:nvSpPr>
        <p:spPr>
          <a:xfrm>
            <a:off x="9029089" y="1034001"/>
            <a:ext cx="1878200" cy="57654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PÉDAGOGIQUE</a:t>
            </a:r>
          </a:p>
        </p:txBody>
      </p:sp>
      <p:sp>
        <p:nvSpPr>
          <p:cNvPr id="27" name="Espace réservé du contenu 2">
            <a:extLst>
              <a:ext uri="{FF2B5EF4-FFF2-40B4-BE49-F238E27FC236}">
                <a16:creationId xmlns:a16="http://schemas.microsoft.com/office/drawing/2014/main" id="{F97F4E1A-0DB9-4EC3-B2DC-FCFAF85DEC42}"/>
              </a:ext>
            </a:extLst>
          </p:cNvPr>
          <p:cNvSpPr txBox="1">
            <a:spLocks/>
          </p:cNvSpPr>
          <p:nvPr/>
        </p:nvSpPr>
        <p:spPr>
          <a:xfrm>
            <a:off x="8148770" y="1694204"/>
            <a:ext cx="3619500" cy="47815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Statistiques personnalisées</a:t>
            </a:r>
            <a:r>
              <a:rPr lang="fr-FR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pour suivre sa progression</a:t>
            </a:r>
          </a:p>
          <a:p>
            <a:r>
              <a:rPr lang="fr-FR" sz="1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Historique</a:t>
            </a:r>
            <a:r>
              <a:rPr lang="fr-FR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des séries passées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36F210A-B815-4393-8A65-305E0F7CA63C}"/>
              </a:ext>
            </a:extLst>
          </p:cNvPr>
          <p:cNvSpPr/>
          <p:nvPr/>
        </p:nvSpPr>
        <p:spPr>
          <a:xfrm>
            <a:off x="5431718" y="1032757"/>
            <a:ext cx="1152525" cy="58308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SÉRIEUX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912702E-FD64-41FB-9A81-1149724FBC7E}"/>
              </a:ext>
            </a:extLst>
          </p:cNvPr>
          <p:cNvSpPr/>
          <p:nvPr/>
        </p:nvSpPr>
        <p:spPr>
          <a:xfrm>
            <a:off x="1537523" y="1039295"/>
            <a:ext cx="1272526" cy="57654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LUDIQUE</a:t>
            </a:r>
          </a:p>
        </p:txBody>
      </p:sp>
      <p:sp>
        <p:nvSpPr>
          <p:cNvPr id="30" name="Espace réservé du contenu 2">
            <a:extLst>
              <a:ext uri="{FF2B5EF4-FFF2-40B4-BE49-F238E27FC236}">
                <a16:creationId xmlns:a16="http://schemas.microsoft.com/office/drawing/2014/main" id="{211AAF36-7410-4E57-8962-7C184125B88E}"/>
              </a:ext>
            </a:extLst>
          </p:cNvPr>
          <p:cNvSpPr txBox="1">
            <a:spLocks/>
          </p:cNvSpPr>
          <p:nvPr/>
        </p:nvSpPr>
        <p:spPr>
          <a:xfrm>
            <a:off x="4191000" y="1694205"/>
            <a:ext cx="3678180" cy="47815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fr-FR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Conçu par des </a:t>
            </a:r>
            <a:r>
              <a:rPr lang="fr-FR" sz="1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professionnels de l’enseignement de la sécurité routière diplômés</a:t>
            </a:r>
            <a:r>
              <a:rPr lang="fr-FR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(25 ans d’expérience)</a:t>
            </a:r>
          </a:p>
          <a:p>
            <a:r>
              <a:rPr lang="fr-FR" sz="1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Contenu</a:t>
            </a:r>
            <a:r>
              <a:rPr lang="fr-FR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mis à jour avec les réformes en vigueur et l’examen officiel</a:t>
            </a:r>
          </a:p>
          <a:p>
            <a:endParaRPr lang="fr-FR" sz="18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1" name="Espace réservé du contenu 2">
            <a:extLst>
              <a:ext uri="{FF2B5EF4-FFF2-40B4-BE49-F238E27FC236}">
                <a16:creationId xmlns:a16="http://schemas.microsoft.com/office/drawing/2014/main" id="{C523EA1C-2029-45B0-9FB4-2221EC792E7B}"/>
              </a:ext>
            </a:extLst>
          </p:cNvPr>
          <p:cNvSpPr txBox="1">
            <a:spLocks/>
          </p:cNvSpPr>
          <p:nvPr/>
        </p:nvSpPr>
        <p:spPr>
          <a:xfrm>
            <a:off x="366254" y="1694204"/>
            <a:ext cx="3481845" cy="47815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130 niveaux</a:t>
            </a:r>
            <a:r>
              <a:rPr lang="fr-FR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classés par difficulté</a:t>
            </a:r>
          </a:p>
          <a:p>
            <a:pPr>
              <a:lnSpc>
                <a:spcPct val="120000"/>
              </a:lnSpc>
            </a:pPr>
            <a:r>
              <a:rPr lang="fr-FR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Des </a:t>
            </a:r>
            <a:r>
              <a:rPr lang="fr-FR" sz="1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mini-jeux inédits</a:t>
            </a:r>
            <a:r>
              <a:rPr lang="fr-FR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pour se perfectionner :</a:t>
            </a:r>
          </a:p>
          <a:p>
            <a:pPr lvl="1">
              <a:lnSpc>
                <a:spcPct val="120000"/>
              </a:lnSpc>
            </a:pPr>
            <a:r>
              <a:rPr lang="fr-FR" sz="1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Jeu des panneaux</a:t>
            </a:r>
          </a:p>
          <a:p>
            <a:pPr lvl="1">
              <a:lnSpc>
                <a:spcPct val="120000"/>
              </a:lnSpc>
            </a:pPr>
            <a:r>
              <a:rPr lang="fr-FR" sz="1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Mode survie:</a:t>
            </a:r>
            <a:r>
              <a:rPr lang="fr-FR" sz="1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pour s’entraîner sans relâche</a:t>
            </a:r>
          </a:p>
          <a:p>
            <a:r>
              <a:rPr lang="fr-FR" sz="1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80 trophées</a:t>
            </a:r>
            <a:r>
              <a:rPr lang="fr-FR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à collectionner</a:t>
            </a:r>
          </a:p>
          <a:p>
            <a:r>
              <a:rPr lang="fr-FR" sz="1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Multijoueur </a:t>
            </a:r>
            <a:r>
              <a:rPr lang="fr-FR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on apprend mieux accompagné de ses proches</a:t>
            </a:r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EDFB4B5C-2922-4657-B768-71D774EDDFC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136" b="63320"/>
          <a:stretch/>
        </p:blipFill>
        <p:spPr>
          <a:xfrm>
            <a:off x="4868390" y="4438276"/>
            <a:ext cx="3103486" cy="2515519"/>
          </a:xfrm>
          <a:prstGeom prst="rect">
            <a:avLst/>
          </a:prstGeom>
          <a:ln>
            <a:noFill/>
          </a:ln>
          <a:effectLst>
            <a:outerShdw blurRad="190500" algn="tl" rotWithShape="0">
              <a:schemeClr val="bg1">
                <a:alpha val="70000"/>
              </a:schemeClr>
            </a:outerShdw>
          </a:effectLst>
        </p:spPr>
      </p:pic>
      <p:grpSp>
        <p:nvGrpSpPr>
          <p:cNvPr id="33" name="Groupe 32">
            <a:extLst>
              <a:ext uri="{FF2B5EF4-FFF2-40B4-BE49-F238E27FC236}">
                <a16:creationId xmlns:a16="http://schemas.microsoft.com/office/drawing/2014/main" id="{CBC92EC9-0BC2-43A7-A8C4-9F6799B3C24D}"/>
              </a:ext>
            </a:extLst>
          </p:cNvPr>
          <p:cNvGrpSpPr/>
          <p:nvPr/>
        </p:nvGrpSpPr>
        <p:grpSpPr>
          <a:xfrm>
            <a:off x="1134016" y="5489096"/>
            <a:ext cx="1881395" cy="767172"/>
            <a:chOff x="4222244" y="3889873"/>
            <a:chExt cx="1881395" cy="767172"/>
          </a:xfrm>
        </p:grpSpPr>
        <p:pic>
          <p:nvPicPr>
            <p:cNvPr id="34" name="Image 33">
              <a:extLst>
                <a:ext uri="{FF2B5EF4-FFF2-40B4-BE49-F238E27FC236}">
                  <a16:creationId xmlns:a16="http://schemas.microsoft.com/office/drawing/2014/main" id="{D91AD2A3-900A-4FC7-89F3-1FFC4CFB11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575" t="26909" r="74171" b="68930"/>
            <a:stretch/>
          </p:blipFill>
          <p:spPr>
            <a:xfrm>
              <a:off x="5271375" y="4050291"/>
              <a:ext cx="458600" cy="585820"/>
            </a:xfrm>
            <a:prstGeom prst="rect">
              <a:avLst/>
            </a:prstGeom>
          </p:spPr>
        </p:pic>
        <p:pic>
          <p:nvPicPr>
            <p:cNvPr id="35" name="Image 34">
              <a:extLst>
                <a:ext uri="{FF2B5EF4-FFF2-40B4-BE49-F238E27FC236}">
                  <a16:creationId xmlns:a16="http://schemas.microsoft.com/office/drawing/2014/main" id="{2AB56CC7-DC6C-433C-AD20-65E62508AD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240" t="52736" r="70974" b="44956"/>
            <a:stretch/>
          </p:blipFill>
          <p:spPr>
            <a:xfrm rot="21214005">
              <a:off x="4822420" y="4143312"/>
              <a:ext cx="455530" cy="513733"/>
            </a:xfrm>
            <a:prstGeom prst="rect">
              <a:avLst/>
            </a:prstGeom>
          </p:spPr>
        </p:pic>
        <p:pic>
          <p:nvPicPr>
            <p:cNvPr id="36" name="Image 35">
              <a:extLst>
                <a:ext uri="{FF2B5EF4-FFF2-40B4-BE49-F238E27FC236}">
                  <a16:creationId xmlns:a16="http://schemas.microsoft.com/office/drawing/2014/main" id="{55F75C4C-5666-4F39-87B2-F23EA10496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83" t="4827" r="74173" b="91343"/>
            <a:stretch/>
          </p:blipFill>
          <p:spPr>
            <a:xfrm rot="20722776">
              <a:off x="5744029" y="4089216"/>
              <a:ext cx="359610" cy="399026"/>
            </a:xfrm>
            <a:prstGeom prst="rect">
              <a:avLst/>
            </a:prstGeom>
          </p:spPr>
        </p:pic>
        <p:pic>
          <p:nvPicPr>
            <p:cNvPr id="37" name="Image 36">
              <a:extLst>
                <a:ext uri="{FF2B5EF4-FFF2-40B4-BE49-F238E27FC236}">
                  <a16:creationId xmlns:a16="http://schemas.microsoft.com/office/drawing/2014/main" id="{FB15E685-0B5C-410F-AC17-2E6AB285D4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453" t="21841" r="71124" b="75922"/>
            <a:stretch/>
          </p:blipFill>
          <p:spPr>
            <a:xfrm>
              <a:off x="4501959" y="3968656"/>
              <a:ext cx="458601" cy="518783"/>
            </a:xfrm>
            <a:prstGeom prst="rect">
              <a:avLst/>
            </a:prstGeom>
          </p:spPr>
        </p:pic>
        <p:pic>
          <p:nvPicPr>
            <p:cNvPr id="38" name="Image 37">
              <a:extLst>
                <a:ext uri="{FF2B5EF4-FFF2-40B4-BE49-F238E27FC236}">
                  <a16:creationId xmlns:a16="http://schemas.microsoft.com/office/drawing/2014/main" id="{CEFC0F9E-768B-4362-9857-26C86D10BA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81" t="31924" r="73801" b="63760"/>
            <a:stretch/>
          </p:blipFill>
          <p:spPr>
            <a:xfrm rot="505617">
              <a:off x="4222244" y="4079199"/>
              <a:ext cx="430981" cy="495039"/>
            </a:xfrm>
            <a:prstGeom prst="rect">
              <a:avLst/>
            </a:prstGeom>
          </p:spPr>
        </p:pic>
        <p:pic>
          <p:nvPicPr>
            <p:cNvPr id="39" name="Image 38">
              <a:extLst>
                <a:ext uri="{FF2B5EF4-FFF2-40B4-BE49-F238E27FC236}">
                  <a16:creationId xmlns:a16="http://schemas.microsoft.com/office/drawing/2014/main" id="{A6FCFBC6-D679-4940-9A70-76445BC1E7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390" t="94697" r="70993" b="2999"/>
            <a:stretch/>
          </p:blipFill>
          <p:spPr>
            <a:xfrm rot="675627">
              <a:off x="5021420" y="3889873"/>
              <a:ext cx="350814" cy="401511"/>
            </a:xfrm>
            <a:prstGeom prst="rect">
              <a:avLst/>
            </a:prstGeom>
          </p:spPr>
        </p:pic>
      </p:grpSp>
      <p:pic>
        <p:nvPicPr>
          <p:cNvPr id="23" name="Image 22">
            <a:extLst>
              <a:ext uri="{FF2B5EF4-FFF2-40B4-BE49-F238E27FC236}">
                <a16:creationId xmlns:a16="http://schemas.microsoft.com/office/drawing/2014/main" id="{340564C3-EC9F-4A3A-A19A-0535EC1192C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95705" y="4069634"/>
            <a:ext cx="4030041" cy="2292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7548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5F9635C-CDFE-4D80-88D4-76AB54053D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96762" y="1284039"/>
            <a:ext cx="5881381" cy="2144962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fr-FR" sz="1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Mode MULTIJOUEURS</a:t>
            </a:r>
          </a:p>
          <a:p>
            <a:pPr>
              <a:lnSpc>
                <a:spcPct val="120000"/>
              </a:lnSpc>
            </a:pPr>
            <a:r>
              <a:rPr lang="fr-FR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« Party </a:t>
            </a:r>
            <a:r>
              <a:rPr lang="fr-FR" sz="1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game</a:t>
            </a:r>
            <a:r>
              <a:rPr lang="fr-FR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» en local jusqu’à 4 joueurs</a:t>
            </a:r>
          </a:p>
          <a:p>
            <a:pPr>
              <a:lnSpc>
                <a:spcPct val="120000"/>
              </a:lnSpc>
            </a:pPr>
            <a:r>
              <a:rPr lang="fr-FR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Révisions entre amis</a:t>
            </a:r>
          </a:p>
          <a:p>
            <a:pPr>
              <a:lnSpc>
                <a:spcPct val="120000"/>
              </a:lnSpc>
            </a:pPr>
            <a:r>
              <a:rPr lang="fr-FR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 famille: Parents VS Ados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C79CB99-6CD3-4DCF-B299-3EBBBC4A27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2846"/>
            <a:ext cx="12192000" cy="876559"/>
          </a:xfrm>
        </p:spPr>
        <p:txBody>
          <a:bodyPr/>
          <a:lstStyle/>
          <a:p>
            <a:pPr algn="ctr"/>
            <a:r>
              <a:rPr lang="fr-FR" b="1" dirty="0">
                <a:latin typeface="Dosis" panose="02010503020202060003" pitchFamily="50" charset="0"/>
              </a:rPr>
              <a:t>POSITIONNEMENT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40A4FDB-A885-4621-8008-34C408DC9BC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17" b="18684"/>
          <a:stretch/>
        </p:blipFill>
        <p:spPr>
          <a:xfrm>
            <a:off x="6185727" y="3243829"/>
            <a:ext cx="4381500" cy="31374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9EF06A1F-EBA4-46F5-88EA-3671A93310C6}"/>
              </a:ext>
            </a:extLst>
          </p:cNvPr>
          <p:cNvSpPr txBox="1">
            <a:spLocks/>
          </p:cNvSpPr>
          <p:nvPr/>
        </p:nvSpPr>
        <p:spPr>
          <a:xfrm>
            <a:off x="764100" y="1293013"/>
            <a:ext cx="4965582" cy="21896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fr-FR" sz="1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Mode SOLO</a:t>
            </a:r>
          </a:p>
          <a:p>
            <a:pPr>
              <a:lnSpc>
                <a:spcPct val="120000"/>
              </a:lnSpc>
            </a:pPr>
            <a:r>
              <a:rPr lang="fr-FR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Révisions sérieuses</a:t>
            </a:r>
          </a:p>
          <a:p>
            <a:pPr>
              <a:lnSpc>
                <a:spcPct val="120000"/>
              </a:lnSpc>
            </a:pPr>
            <a:r>
              <a:rPr lang="fr-FR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Apprentissage à son rythme</a:t>
            </a:r>
          </a:p>
          <a:p>
            <a:pPr>
              <a:lnSpc>
                <a:spcPct val="120000"/>
              </a:lnSpc>
            </a:pPr>
            <a:r>
              <a:rPr lang="fr-FR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Statistiques personnalisées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8307E53-57E8-4583-99AF-0348E2E00DF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52" t="3979" b="7645"/>
          <a:stretch/>
        </p:blipFill>
        <p:spPr>
          <a:xfrm>
            <a:off x="413857" y="3243830"/>
            <a:ext cx="5026860" cy="31374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64624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B2974AE-6D0F-44AF-8FC0-7B7F4C0FE5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09" r="39574" b="62857"/>
          <a:stretch/>
        </p:blipFill>
        <p:spPr>
          <a:xfrm>
            <a:off x="9531988" y="3833486"/>
            <a:ext cx="2421331" cy="2700936"/>
          </a:xfrm>
          <a:prstGeom prst="rect">
            <a:avLst/>
          </a:prstGeom>
        </p:spPr>
      </p:pic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322E00D1-4821-446C-A5CF-6C83FA3C28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9959" y="1263402"/>
            <a:ext cx="7155025" cy="1325563"/>
          </a:xfrm>
        </p:spPr>
        <p:txBody>
          <a:bodyPr/>
          <a:lstStyle/>
          <a:p>
            <a:pPr marL="0" indent="0">
              <a:buNone/>
            </a:pPr>
            <a:r>
              <a:rPr lang="fr-FR" dirty="0"/>
              <a:t>2 disques règlementaires « A » et « Conduite accompagnée » électrostatiques </a:t>
            </a:r>
          </a:p>
        </p:txBody>
      </p:sp>
      <p:sp>
        <p:nvSpPr>
          <p:cNvPr id="14" name="Titre 10">
            <a:extLst>
              <a:ext uri="{FF2B5EF4-FFF2-40B4-BE49-F238E27FC236}">
                <a16:creationId xmlns:a16="http://schemas.microsoft.com/office/drawing/2014/main" id="{A8D8C9C0-95CF-47D7-8A2A-94888A90B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0005" y="0"/>
            <a:ext cx="10488412" cy="1325563"/>
          </a:xfrm>
        </p:spPr>
        <p:txBody>
          <a:bodyPr/>
          <a:lstStyle/>
          <a:p>
            <a:pPr algn="ctr"/>
            <a:r>
              <a:rPr lang="fr-FR" dirty="0"/>
              <a:t>PLUS-PRODUIT INCLUS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669C8AA2-472E-40CE-81F2-968B4ACE51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3862">
            <a:off x="5151044" y="2648283"/>
            <a:ext cx="1893703" cy="189370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730F7A9E-390B-499E-A286-2B5AF4C60A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435">
            <a:off x="6940800" y="2754384"/>
            <a:ext cx="1981553" cy="198155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022868D9-69AD-4843-A5F5-662BBE113DF3}"/>
              </a:ext>
            </a:extLst>
          </p:cNvPr>
          <p:cNvSpPr txBox="1"/>
          <p:nvPr/>
        </p:nvSpPr>
        <p:spPr>
          <a:xfrm>
            <a:off x="1423749" y="3902003"/>
            <a:ext cx="14173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i="1" dirty="0">
                <a:solidFill>
                  <a:schemeClr val="bg1"/>
                </a:solidFill>
              </a:rPr>
              <a:t>Work in </a:t>
            </a:r>
            <a:r>
              <a:rPr lang="fr-FR" sz="1400" i="1" dirty="0" err="1">
                <a:solidFill>
                  <a:schemeClr val="bg1"/>
                </a:solidFill>
              </a:rPr>
              <a:t>progress</a:t>
            </a:r>
            <a:endParaRPr lang="fr-FR" sz="1400" i="1" dirty="0">
              <a:solidFill>
                <a:schemeClr val="bg1"/>
              </a:solidFill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1612B4B3-AD06-4152-B84F-B21A6008987A}"/>
              </a:ext>
            </a:extLst>
          </p:cNvPr>
          <p:cNvGrpSpPr/>
          <p:nvPr/>
        </p:nvGrpSpPr>
        <p:grpSpPr>
          <a:xfrm rot="537925">
            <a:off x="2085690" y="882893"/>
            <a:ext cx="2636683" cy="3211794"/>
            <a:chOff x="3731512" y="519510"/>
            <a:chExt cx="4855213" cy="5914229"/>
          </a:xfrm>
        </p:grpSpPr>
        <p:pic>
          <p:nvPicPr>
            <p:cNvPr id="7" name="Image 6" descr="Une image contenant voiture&#10;&#10;Description générée automatiquement">
              <a:extLst>
                <a:ext uri="{FF2B5EF4-FFF2-40B4-BE49-F238E27FC236}">
                  <a16:creationId xmlns:a16="http://schemas.microsoft.com/office/drawing/2014/main" id="{E791580B-1F2E-4E33-926D-E148471111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65" t="11025" r="2165" b="2920"/>
            <a:stretch/>
          </p:blipFill>
          <p:spPr>
            <a:xfrm>
              <a:off x="3771901" y="1079206"/>
              <a:ext cx="4648199" cy="5188244"/>
            </a:xfrm>
            <a:prstGeom prst="rect">
              <a:avLst/>
            </a:prstGeom>
          </p:spPr>
        </p:pic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7E1B320E-E707-4643-A7A6-83D7C1B3CD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002" t="4718" r="742" b="4718"/>
            <a:stretch/>
          </p:blipFill>
          <p:spPr>
            <a:xfrm>
              <a:off x="3731512" y="519510"/>
              <a:ext cx="4855213" cy="5914229"/>
            </a:xfrm>
            <a:prstGeom prst="rect">
              <a:avLst/>
            </a:prstGeom>
          </p:spPr>
        </p:pic>
      </p:grp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12C52C0F-BE5B-458C-8658-7969E45FC1F3}"/>
              </a:ext>
            </a:extLst>
          </p:cNvPr>
          <p:cNvGrpSpPr/>
          <p:nvPr/>
        </p:nvGrpSpPr>
        <p:grpSpPr>
          <a:xfrm rot="21191498">
            <a:off x="281879" y="765125"/>
            <a:ext cx="1915856" cy="3181540"/>
            <a:chOff x="1403077" y="523366"/>
            <a:chExt cx="3700624" cy="6145390"/>
          </a:xfrm>
        </p:grpSpPr>
        <p:pic>
          <p:nvPicPr>
            <p:cNvPr id="20" name="Image 19" descr="Une image contenant voiture&#10;&#10;Description générée automatiquement">
              <a:extLst>
                <a:ext uri="{FF2B5EF4-FFF2-40B4-BE49-F238E27FC236}">
                  <a16:creationId xmlns:a16="http://schemas.microsoft.com/office/drawing/2014/main" id="{F1B0BBC9-2D21-48E2-992C-CE3DCEDEFE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79" t="1192" r="1744" b="1350"/>
            <a:stretch/>
          </p:blipFill>
          <p:spPr>
            <a:xfrm>
              <a:off x="1423749" y="648074"/>
              <a:ext cx="3524199" cy="5857875"/>
            </a:xfrm>
            <a:prstGeom prst="rect">
              <a:avLst/>
            </a:prstGeom>
          </p:spPr>
        </p:pic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D125AD1A-2C55-47F0-A582-AF3EC8C39B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622"/>
            <a:stretch/>
          </p:blipFill>
          <p:spPr>
            <a:xfrm>
              <a:off x="1403077" y="523366"/>
              <a:ext cx="3700624" cy="61453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912553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AA91F13-4BAC-4A7B-9BE3-9B6FE76F290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A2EF9C07-FEAB-48AA-88D1-9212DF336A7E}"/>
              </a:ext>
            </a:extLst>
          </p:cNvPr>
          <p:cNvGrpSpPr/>
          <p:nvPr/>
        </p:nvGrpSpPr>
        <p:grpSpPr>
          <a:xfrm>
            <a:off x="3191900" y="1687436"/>
            <a:ext cx="9098423" cy="2198976"/>
            <a:chOff x="3191900" y="1858886"/>
            <a:chExt cx="9098423" cy="2198976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40DD9C43-3B6E-411F-AC9A-860CE372D01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1900" y="1858887"/>
              <a:ext cx="9098423" cy="2198975"/>
            </a:xfrm>
            <a:prstGeom prst="rect">
              <a:avLst/>
            </a:prstGeom>
          </p:spPr>
        </p:pic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3414701F-E61A-4B3D-8DA9-19822127A5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1823"/>
            <a:stretch/>
          </p:blipFill>
          <p:spPr>
            <a:xfrm>
              <a:off x="3210960" y="1858887"/>
              <a:ext cx="1842363" cy="2198975"/>
            </a:xfrm>
            <a:prstGeom prst="rect">
              <a:avLst/>
            </a:prstGeom>
          </p:spPr>
        </p:pic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3C78975D-9EC0-4468-940F-EDACA2D179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922" r="373"/>
            <a:stretch/>
          </p:blipFill>
          <p:spPr>
            <a:xfrm>
              <a:off x="10810879" y="1858886"/>
              <a:ext cx="1419225" cy="2198975"/>
            </a:xfrm>
            <a:prstGeom prst="rect">
              <a:avLst/>
            </a:prstGeom>
          </p:spPr>
        </p:pic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173D0899-A0F0-45F8-94C8-053804CE82CE}"/>
              </a:ext>
            </a:extLst>
          </p:cNvPr>
          <p:cNvSpPr txBox="1"/>
          <p:nvPr/>
        </p:nvSpPr>
        <p:spPr>
          <a:xfrm>
            <a:off x="3625974" y="2187654"/>
            <a:ext cx="831445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600" b="1" dirty="0">
                <a:latin typeface="+mj-lt"/>
              </a:rPr>
              <a:t>STRATÉGIE MARKETING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2ABC116-5FA1-49B4-ABC5-B523F58083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66858"/>
            <a:ext cx="4132142" cy="23244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1B217889-CE96-4D2D-8C14-BA461A2B86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12055">
            <a:off x="4636233" y="5499739"/>
            <a:ext cx="1804032" cy="1533427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B77794E8-6508-414C-8777-C6ABAA0A0C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89849">
            <a:off x="4999163" y="4189239"/>
            <a:ext cx="759103" cy="759103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121F6CD4-01BF-45FC-AF72-B7E4973FE6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4010">
            <a:off x="6538719" y="5389802"/>
            <a:ext cx="876650" cy="876650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B37A06AF-1E45-4302-817F-C4F12E28605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5073">
            <a:off x="6751221" y="3902626"/>
            <a:ext cx="1006144" cy="1006144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1F5E233E-7725-420A-AE16-1300A4C87FD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1692" y="4349646"/>
            <a:ext cx="1166231" cy="1151216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EADD63C0-7E39-445C-8E85-F042BFA6CE8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16902">
            <a:off x="7396443" y="4646898"/>
            <a:ext cx="1006145" cy="1006145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D4625ED3-A4D1-464B-878B-817FD32EC2F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45429" y="3849962"/>
            <a:ext cx="3909129" cy="219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3476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92D37A2-8425-4415-8D80-5406F5A8970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8" name="Image 17" descr="Une image contenant personne, assis, fenêtre, homme&#10;&#10;Description générée automatiquement">
            <a:extLst>
              <a:ext uri="{FF2B5EF4-FFF2-40B4-BE49-F238E27FC236}">
                <a16:creationId xmlns:a16="http://schemas.microsoft.com/office/drawing/2014/main" id="{106C6E54-A8FF-45F1-B940-13511038C3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94" r="12289"/>
          <a:stretch/>
        </p:blipFill>
        <p:spPr>
          <a:xfrm>
            <a:off x="5882640" y="11"/>
            <a:ext cx="6309359" cy="6853868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  <p:sp>
        <p:nvSpPr>
          <p:cNvPr id="19" name="Titre 1">
            <a:extLst>
              <a:ext uri="{FF2B5EF4-FFF2-40B4-BE49-F238E27FC236}">
                <a16:creationId xmlns:a16="http://schemas.microsoft.com/office/drawing/2014/main" id="{AF012B54-946E-43E1-8B1C-56DBF317BB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254" y="-17259"/>
            <a:ext cx="5095613" cy="1072975"/>
          </a:xfrm>
        </p:spPr>
        <p:txBody>
          <a:bodyPr>
            <a:normAutofit/>
          </a:bodyPr>
          <a:lstStyle/>
          <a:p>
            <a:r>
              <a:rPr lang="fr-FR" dirty="0"/>
              <a:t>CIBLAGE MARKETING</a:t>
            </a:r>
          </a:p>
        </p:txBody>
      </p:sp>
      <p:sp>
        <p:nvSpPr>
          <p:cNvPr id="20" name="Espace réservé du contenu 2">
            <a:extLst>
              <a:ext uri="{FF2B5EF4-FFF2-40B4-BE49-F238E27FC236}">
                <a16:creationId xmlns:a16="http://schemas.microsoft.com/office/drawing/2014/main" id="{3015BD4A-D43D-4CDF-9170-F01AFF2E42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139" y="1304461"/>
            <a:ext cx="5863433" cy="369537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1800" dirty="0"/>
              <a:t>    </a:t>
            </a:r>
            <a:r>
              <a:rPr lang="fr-FR" sz="1800" u="sng" dirty="0"/>
              <a:t>Le 1</a:t>
            </a:r>
            <a:r>
              <a:rPr lang="fr-FR" sz="1800" u="sng" baseline="30000" dirty="0"/>
              <a:t>er</a:t>
            </a:r>
            <a:r>
              <a:rPr lang="fr-FR" sz="1800" u="sng" dirty="0"/>
              <a:t> « party-</a:t>
            </a:r>
            <a:r>
              <a:rPr lang="fr-FR" sz="1800" u="sng" dirty="0" err="1"/>
              <a:t>game</a:t>
            </a:r>
            <a:r>
              <a:rPr lang="fr-FR" sz="1800" u="sng" dirty="0"/>
              <a:t> » pour apprendre le code de la route</a:t>
            </a:r>
            <a:r>
              <a:rPr lang="fr-FR" sz="1800" dirty="0"/>
              <a:t> en famille ou entre amis</a:t>
            </a:r>
          </a:p>
          <a:p>
            <a:pPr marL="0" indent="0">
              <a:buNone/>
            </a:pPr>
            <a:r>
              <a:rPr lang="fr-FR" sz="1800" dirty="0"/>
              <a:t>       Positionnement Multijoueur</a:t>
            </a:r>
          </a:p>
          <a:p>
            <a:r>
              <a:rPr lang="fr-FR" sz="1800" b="1" dirty="0"/>
              <a:t>Target</a:t>
            </a:r>
            <a:r>
              <a:rPr lang="fr-FR" sz="1800" dirty="0"/>
              <a:t> : </a:t>
            </a:r>
          </a:p>
          <a:p>
            <a:pPr lvl="1"/>
            <a:r>
              <a:rPr lang="fr-FR" sz="1800" b="1" dirty="0"/>
              <a:t>Cible primaire</a:t>
            </a:r>
            <a:r>
              <a:rPr lang="fr-FR" sz="1800" dirty="0"/>
              <a:t> : 15-24 ans souhaitant apprendre leur code de la route</a:t>
            </a:r>
          </a:p>
          <a:p>
            <a:pPr lvl="1"/>
            <a:r>
              <a:rPr lang="fr-FR" sz="1800" b="1" dirty="0"/>
              <a:t>Cible secondaire</a:t>
            </a:r>
            <a:r>
              <a:rPr lang="fr-FR" sz="1800" dirty="0"/>
              <a:t> : responsables des achats (parents/grands-parents) souhaitant encourager l’apprentissage du code</a:t>
            </a:r>
          </a:p>
        </p:txBody>
      </p:sp>
      <p:sp>
        <p:nvSpPr>
          <p:cNvPr id="21" name="Flèche : droite 20">
            <a:extLst>
              <a:ext uri="{FF2B5EF4-FFF2-40B4-BE49-F238E27FC236}">
                <a16:creationId xmlns:a16="http://schemas.microsoft.com/office/drawing/2014/main" id="{A8A209D9-EE07-4FB3-81D5-AB548349EB5D}"/>
              </a:ext>
            </a:extLst>
          </p:cNvPr>
          <p:cNvSpPr/>
          <p:nvPr/>
        </p:nvSpPr>
        <p:spPr>
          <a:xfrm>
            <a:off x="161264" y="2001915"/>
            <a:ext cx="297491" cy="179764"/>
          </a:xfrm>
          <a:prstGeom prst="rightArrow">
            <a:avLst>
              <a:gd name="adj1" fmla="val 57351"/>
              <a:gd name="adj2" fmla="val 85766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381824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A690163-0002-46F3-ADAA-8FF0CC51CDC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5F9635C-CDFE-4D80-88D4-76AB54053D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4252" y="1350628"/>
            <a:ext cx="11309057" cy="5301842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fr-FR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Partenariats avec</a:t>
            </a:r>
          </a:p>
          <a:p>
            <a:pPr lvl="1">
              <a:lnSpc>
                <a:spcPct val="120000"/>
              </a:lnSpc>
            </a:pPr>
            <a:r>
              <a:rPr lang="fr-FR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Constructeur automobile</a:t>
            </a:r>
          </a:p>
          <a:p>
            <a:pPr lvl="1">
              <a:lnSpc>
                <a:spcPct val="120000"/>
              </a:lnSpc>
            </a:pPr>
            <a:r>
              <a:rPr lang="fr-FR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Compagnies d’assurances</a:t>
            </a:r>
          </a:p>
          <a:p>
            <a:pPr lvl="1">
              <a:lnSpc>
                <a:spcPct val="120000"/>
              </a:lnSpc>
            </a:pPr>
            <a:r>
              <a:rPr lang="fr-FR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Association prévention routière</a:t>
            </a:r>
          </a:p>
          <a:p>
            <a:pPr lvl="1">
              <a:lnSpc>
                <a:spcPct val="120000"/>
              </a:lnSpc>
            </a:pPr>
            <a:r>
              <a:rPr lang="fr-FR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Centre d’examens: La Poste, Code N Go</a:t>
            </a:r>
          </a:p>
          <a:p>
            <a:pPr lvl="1">
              <a:lnSpc>
                <a:spcPct val="120000"/>
              </a:lnSpc>
            </a:pPr>
            <a:r>
              <a:rPr lang="fr-FR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Média: MTV…</a:t>
            </a:r>
          </a:p>
          <a:p>
            <a:pPr lvl="1">
              <a:lnSpc>
                <a:spcPct val="120000"/>
              </a:lnSpc>
            </a:pPr>
            <a:r>
              <a:rPr lang="fr-FR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Micro crédit consommation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C79CB99-6CD3-4DCF-B299-3EBBBC4A27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2846"/>
            <a:ext cx="10515600" cy="876559"/>
          </a:xfrm>
        </p:spPr>
        <p:txBody>
          <a:bodyPr/>
          <a:lstStyle/>
          <a:p>
            <a:r>
              <a:rPr lang="fr-FR" b="1" dirty="0">
                <a:latin typeface="Dosis" panose="02010503020202060003" pitchFamily="50" charset="0"/>
              </a:rPr>
              <a:t>STRATÉGIE - Partenariats</a:t>
            </a:r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791FEB88-21CF-4781-A514-29F64973F197}"/>
              </a:ext>
            </a:extLst>
          </p:cNvPr>
          <p:cNvSpPr txBox="1">
            <a:spLocks/>
          </p:cNvSpPr>
          <p:nvPr/>
        </p:nvSpPr>
        <p:spPr>
          <a:xfrm>
            <a:off x="6691358" y="2967135"/>
            <a:ext cx="5288436" cy="822592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prstTxWarp prst="textArchUp">
              <a:avLst>
                <a:gd name="adj" fmla="val 10850671"/>
              </a:avLst>
            </a:prstTxWarp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3200" b="1" spc="50" dirty="0">
                <a:ln w="9525" cmpd="sng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Gagne ta future voiture !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C1462914-9ABB-456D-BF28-719A748E41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2222" y="3427978"/>
            <a:ext cx="5234003" cy="294424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8765E5FD-527D-4E40-8111-9717119142FD}"/>
              </a:ext>
            </a:extLst>
          </p:cNvPr>
          <p:cNvSpPr txBox="1">
            <a:spLocks/>
          </p:cNvSpPr>
          <p:nvPr/>
        </p:nvSpPr>
        <p:spPr>
          <a:xfrm>
            <a:off x="6691358" y="2215880"/>
            <a:ext cx="5288436" cy="550032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t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4000" b="1" spc="50" dirty="0">
                <a:ln w="9525" cmpd="sng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CONCOURS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E8C428D-69EC-464F-B331-08CC4D799E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311" y="2967135"/>
            <a:ext cx="823529" cy="617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5094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5F9635C-CDFE-4D80-88D4-76AB54053D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1350628"/>
            <a:ext cx="11041309" cy="5301842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fr-FR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Travailler avec des influenceurs pour faire connaître le produit sur les réseaux sociaux</a:t>
            </a:r>
          </a:p>
          <a:p>
            <a:pPr lvl="1">
              <a:lnSpc>
                <a:spcPct val="120000"/>
              </a:lnSpc>
            </a:pPr>
            <a:r>
              <a:rPr lang="fr-FR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Création de contenu avec des micro-influenceurs (stories)</a:t>
            </a:r>
          </a:p>
          <a:p>
            <a:pPr lvl="1">
              <a:lnSpc>
                <a:spcPct val="120000"/>
              </a:lnSpc>
            </a:pPr>
            <a:r>
              <a:rPr lang="fr-FR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Amplification via social </a:t>
            </a:r>
            <a:r>
              <a:rPr lang="fr-FR" sz="1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ads</a:t>
            </a:r>
            <a:endParaRPr lang="fr-FR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C79CB99-6CD3-4DCF-B299-3EBBBC4A27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2846"/>
            <a:ext cx="10515600" cy="876559"/>
          </a:xfrm>
        </p:spPr>
        <p:txBody>
          <a:bodyPr/>
          <a:lstStyle/>
          <a:p>
            <a:r>
              <a:rPr lang="fr-FR" b="1" dirty="0">
                <a:latin typeface="Dosis" panose="02010503020202060003" pitchFamily="50" charset="0"/>
              </a:rPr>
              <a:t>STRATÉGIE SOCIAL en 2 temps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BF119D01-9819-4B3D-BDBE-246DAAABE3B4}"/>
              </a:ext>
            </a:extLst>
          </p:cNvPr>
          <p:cNvSpPr/>
          <p:nvPr/>
        </p:nvSpPr>
        <p:spPr>
          <a:xfrm>
            <a:off x="214999" y="1341510"/>
            <a:ext cx="547001" cy="547001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b="1" dirty="0">
                <a:latin typeface="+mj-lt"/>
              </a:rPr>
              <a:t>1</a:t>
            </a: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8BABC5E5-7013-4F59-BA71-92B387D752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9289" y="2677983"/>
            <a:ext cx="751017" cy="75101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3958A47F-0543-41F5-86F1-48BEDA2809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0192" y="2678389"/>
            <a:ext cx="751433" cy="7504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0BB21320-9B3E-44CA-ABAC-4491A16825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1021" y="2677738"/>
            <a:ext cx="751432" cy="7514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12053540-5B06-41DE-ACD9-CBAB17E3C8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849" y="2677738"/>
            <a:ext cx="751432" cy="7514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2A3224AD-DB8D-443C-8323-D105053227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651" y="2679592"/>
            <a:ext cx="749458" cy="7494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4ED252F7-A68A-4C3E-BB34-2C570F3C648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22"/>
          <a:stretch/>
        </p:blipFill>
        <p:spPr>
          <a:xfrm>
            <a:off x="7677240" y="1914029"/>
            <a:ext cx="749458" cy="762586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1BA85E63-586B-4CC3-8979-3011886F432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9166" y="2169507"/>
            <a:ext cx="856850" cy="856850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84BA13C7-2101-483E-ADCE-701446D84C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3582" y="2824092"/>
            <a:ext cx="749458" cy="749458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46DA09CC-0B8E-47D9-AFAE-455D6B1F19B5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426016" y="4384104"/>
            <a:ext cx="1556052" cy="1953342"/>
          </a:xfrm>
          <a:prstGeom prst="rect">
            <a:avLst/>
          </a:prstGeom>
          <a:ln>
            <a:noFill/>
          </a:ln>
          <a:effectLst>
            <a:outerShdw blurRad="190500" algn="tl" rotWithShape="0">
              <a:schemeClr val="bg1">
                <a:alpha val="7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592195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5F9635C-CDFE-4D80-88D4-76AB54053D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50628"/>
            <a:ext cx="10965109" cy="5301842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fr-FR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S'associer à des marques/personnalités reconnues de notre cible pour monter des opérations spéciales</a:t>
            </a:r>
          </a:p>
          <a:p>
            <a:pPr lvl="1">
              <a:lnSpc>
                <a:spcPct val="120000"/>
              </a:lnSpc>
            </a:pPr>
            <a:r>
              <a:rPr lang="fr-FR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Opé spéciale MTV: Snapchat</a:t>
            </a:r>
          </a:p>
          <a:p>
            <a:pPr lvl="1">
              <a:lnSpc>
                <a:spcPct val="120000"/>
              </a:lnSpc>
            </a:pPr>
            <a:r>
              <a:rPr lang="fr-FR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Opé influenceurs à forte audience jeune (mainstream + gaming)</a:t>
            </a:r>
          </a:p>
          <a:p>
            <a:pPr lvl="1">
              <a:lnSpc>
                <a:spcPct val="120000"/>
              </a:lnSpc>
            </a:pPr>
            <a:r>
              <a:rPr lang="fr-FR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Brand content viral + Display média</a:t>
            </a:r>
          </a:p>
          <a:p>
            <a:pPr lvl="1">
              <a:lnSpc>
                <a:spcPct val="120000"/>
              </a:lnSpc>
            </a:pPr>
            <a:r>
              <a:rPr lang="fr-FR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Celebrity endorsement (en concordance avec la cible)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C79CB99-6CD3-4DCF-B299-3EBBBC4A27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2846"/>
            <a:ext cx="10515600" cy="876559"/>
          </a:xfrm>
        </p:spPr>
        <p:txBody>
          <a:bodyPr/>
          <a:lstStyle/>
          <a:p>
            <a:r>
              <a:rPr lang="fr-FR" dirty="0">
                <a:latin typeface="Dosis" panose="02010503020202060003" pitchFamily="50" charset="0"/>
              </a:rPr>
              <a:t>STRATÉGIE SOCIAL en </a:t>
            </a:r>
            <a:r>
              <a:rPr lang="fr-FR" b="1" dirty="0">
                <a:latin typeface="Dosis" panose="02010503020202060003" pitchFamily="50" charset="0"/>
              </a:rPr>
              <a:t>2 temps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99D2012-5E32-4384-B221-CAE1B483AB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67540">
            <a:off x="5009459" y="1841376"/>
            <a:ext cx="616072" cy="616072"/>
          </a:xfrm>
          <a:prstGeom prst="rect">
            <a:avLst/>
          </a:prstGeom>
        </p:spPr>
      </p:pic>
      <p:sp>
        <p:nvSpPr>
          <p:cNvPr id="7" name="Ellipse 6">
            <a:extLst>
              <a:ext uri="{FF2B5EF4-FFF2-40B4-BE49-F238E27FC236}">
                <a16:creationId xmlns:a16="http://schemas.microsoft.com/office/drawing/2014/main" id="{1CB069AD-5FE2-4ACF-A2DC-DBC5B5F06AF5}"/>
              </a:ext>
            </a:extLst>
          </p:cNvPr>
          <p:cNvSpPr/>
          <p:nvPr/>
        </p:nvSpPr>
        <p:spPr>
          <a:xfrm>
            <a:off x="214999" y="1341510"/>
            <a:ext cx="547001" cy="547001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b="1" dirty="0">
                <a:latin typeface="+mj-lt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5877856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C36B441-9134-40F2-9FDF-3212ED809C3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E5284883-AE93-45B9-A457-12C7E603A44E}"/>
              </a:ext>
            </a:extLst>
          </p:cNvPr>
          <p:cNvGrpSpPr/>
          <p:nvPr/>
        </p:nvGrpSpPr>
        <p:grpSpPr>
          <a:xfrm>
            <a:off x="3076236" y="1580609"/>
            <a:ext cx="8410527" cy="3047421"/>
            <a:chOff x="216153" y="11471"/>
            <a:chExt cx="8410527" cy="3047421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DD3AE859-36DF-4EBF-827B-BAB7C1BC2E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539" r="71823" b="1"/>
            <a:stretch/>
          </p:blipFill>
          <p:spPr>
            <a:xfrm>
              <a:off x="216153" y="1597133"/>
              <a:ext cx="1842363" cy="1461437"/>
            </a:xfrm>
            <a:prstGeom prst="rect">
              <a:avLst/>
            </a:prstGeom>
          </p:spPr>
        </p:pic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707B3007-6BDE-4C32-ACEC-C98964A9DD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600" t="23129" r="376"/>
            <a:stretch/>
          </p:blipFill>
          <p:spPr>
            <a:xfrm>
              <a:off x="6663543" y="1368534"/>
              <a:ext cx="1963137" cy="1690358"/>
            </a:xfrm>
            <a:prstGeom prst="rect">
              <a:avLst/>
            </a:prstGeom>
          </p:spPr>
        </p:pic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E9E21577-8BC3-4D2E-B310-35BC7C0195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25" r="71823" b="22913"/>
            <a:stretch/>
          </p:blipFill>
          <p:spPr>
            <a:xfrm>
              <a:off x="216153" y="11471"/>
              <a:ext cx="1842363" cy="1619811"/>
            </a:xfrm>
            <a:prstGeom prst="rect">
              <a:avLst/>
            </a:prstGeom>
          </p:spPr>
        </p:pic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3ECD29E5-0121-4C2C-B60F-1B7A716F10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58" t="23129" r="6950"/>
            <a:stretch/>
          </p:blipFill>
          <p:spPr>
            <a:xfrm>
              <a:off x="1787724" y="1368212"/>
              <a:ext cx="5629275" cy="1690358"/>
            </a:xfrm>
            <a:prstGeom prst="rect">
              <a:avLst/>
            </a:prstGeom>
          </p:spPr>
        </p:pic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068A3D27-C9C1-4BDC-9D8F-D53B7256AC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777" t="3831" r="1046" b="22506"/>
            <a:stretch/>
          </p:blipFill>
          <p:spPr>
            <a:xfrm>
              <a:off x="6739793" y="24946"/>
              <a:ext cx="1842363" cy="1619812"/>
            </a:xfrm>
            <a:prstGeom prst="rect">
              <a:avLst/>
            </a:prstGeom>
          </p:spPr>
        </p:pic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C00EB70D-DC0B-4EB3-BCE9-D7A5E9432B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58" t="4147" r="6950" b="31088"/>
            <a:stretch/>
          </p:blipFill>
          <p:spPr>
            <a:xfrm>
              <a:off x="1955499" y="34222"/>
              <a:ext cx="5629275" cy="1424150"/>
            </a:xfrm>
            <a:prstGeom prst="rect">
              <a:avLst/>
            </a:prstGeom>
          </p:spPr>
        </p:pic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173D0899-A0F0-45F8-94C8-053804CE82CE}"/>
              </a:ext>
            </a:extLst>
          </p:cNvPr>
          <p:cNvSpPr txBox="1"/>
          <p:nvPr/>
        </p:nvSpPr>
        <p:spPr>
          <a:xfrm>
            <a:off x="3645024" y="2000491"/>
            <a:ext cx="6785832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600" b="1" dirty="0">
                <a:latin typeface="+mj-lt"/>
              </a:rPr>
              <a:t>LE MARCHÉ DU</a:t>
            </a:r>
          </a:p>
          <a:p>
            <a:r>
              <a:rPr lang="fr-FR" sz="6600" b="1" dirty="0">
                <a:latin typeface="+mj-lt"/>
              </a:rPr>
              <a:t>CODE DE LA ROUTE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2ABC116-5FA1-49B4-ABC5-B523F58083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66858"/>
            <a:ext cx="4132142" cy="23244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04E68599-8275-4DD2-833F-44FABD61F1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99162" y="4769962"/>
            <a:ext cx="1963658" cy="1761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826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5BFF63B-9B9C-4C4A-8351-813D4A328B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"/>
            <a:ext cx="12192000" cy="1325563"/>
          </a:xfrm>
        </p:spPr>
        <p:txBody>
          <a:bodyPr/>
          <a:lstStyle/>
          <a:p>
            <a:pPr algn="ctr"/>
            <a:r>
              <a:rPr lang="fr-FR" dirty="0"/>
              <a:t>Le permis en France : chiffres clés</a:t>
            </a:r>
            <a:r>
              <a:rPr lang="fr-FR" sz="3600" dirty="0"/>
              <a:t>*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CDCCF62-36D8-4554-9DB0-965C0D506A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5217" y="1574089"/>
            <a:ext cx="2234000" cy="1383425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fr-FR" dirty="0">
                <a:latin typeface="Arial Black" panose="020B0A04020102020204" pitchFamily="34" charset="0"/>
              </a:rPr>
              <a:t>1,5M </a:t>
            </a:r>
            <a:r>
              <a:rPr lang="fr-FR" sz="1800" dirty="0">
                <a:latin typeface="Arial Black" panose="020B0A04020102020204" pitchFamily="34" charset="0"/>
              </a:rPr>
              <a:t>de </a:t>
            </a:r>
            <a:r>
              <a:rPr lang="fr-FR" sz="1600" dirty="0">
                <a:latin typeface="Arial Black" panose="020B0A04020102020204" pitchFamily="34" charset="0"/>
              </a:rPr>
              <a:t>candidats en 2017</a:t>
            </a:r>
            <a:endParaRPr lang="fr-FR" dirty="0">
              <a:latin typeface="Arial Black" panose="020B0A04020102020204" pitchFamily="34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A8A966A-6E65-48DF-8FDB-02ED48D92B9E}"/>
              </a:ext>
            </a:extLst>
          </p:cNvPr>
          <p:cNvSpPr txBox="1"/>
          <p:nvPr/>
        </p:nvSpPr>
        <p:spPr>
          <a:xfrm>
            <a:off x="8999912" y="1033093"/>
            <a:ext cx="31920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i="1" dirty="0"/>
              <a:t>*Source Ministère de l’intérieur, octobre 2018</a:t>
            </a:r>
          </a:p>
        </p:txBody>
      </p:sp>
      <p:sp>
        <p:nvSpPr>
          <p:cNvPr id="12" name="Espace réservé du contenu 5">
            <a:extLst>
              <a:ext uri="{FF2B5EF4-FFF2-40B4-BE49-F238E27FC236}">
                <a16:creationId xmlns:a16="http://schemas.microsoft.com/office/drawing/2014/main" id="{77A60DDB-6FFC-4209-8A81-E4BEC401AC5E}"/>
              </a:ext>
            </a:extLst>
          </p:cNvPr>
          <p:cNvSpPr txBox="1">
            <a:spLocks/>
          </p:cNvSpPr>
          <p:nvPr/>
        </p:nvSpPr>
        <p:spPr>
          <a:xfrm>
            <a:off x="525285" y="1168265"/>
            <a:ext cx="9805765" cy="6667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2000" dirty="0"/>
              <a:t>Une cible parfaitement en adéquation avec les joueurs : 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641D7F4D-F730-4C0D-95BC-90BAAEA70A76}"/>
              </a:ext>
            </a:extLst>
          </p:cNvPr>
          <p:cNvGrpSpPr/>
          <p:nvPr/>
        </p:nvGrpSpPr>
        <p:grpSpPr>
          <a:xfrm>
            <a:off x="7586530" y="2096962"/>
            <a:ext cx="4302855" cy="1041511"/>
            <a:chOff x="6628558" y="1830988"/>
            <a:chExt cx="4302855" cy="1041511"/>
          </a:xfrm>
        </p:grpSpPr>
        <p:sp>
          <p:nvSpPr>
            <p:cNvPr id="25" name="Organigramme : Entrée manuelle 24">
              <a:extLst>
                <a:ext uri="{FF2B5EF4-FFF2-40B4-BE49-F238E27FC236}">
                  <a16:creationId xmlns:a16="http://schemas.microsoft.com/office/drawing/2014/main" id="{C5D65E08-1B97-448D-94D7-2D7C434C85A3}"/>
                </a:ext>
              </a:extLst>
            </p:cNvPr>
            <p:cNvSpPr/>
            <p:nvPr/>
          </p:nvSpPr>
          <p:spPr>
            <a:xfrm rot="16200000">
              <a:off x="9057736" y="1353754"/>
              <a:ext cx="1041419" cy="1996071"/>
            </a:xfrm>
            <a:prstGeom prst="flowChartManualInput">
              <a:avLst/>
            </a:prstGeom>
            <a:solidFill>
              <a:srgbClr val="0070C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r>
                <a:rPr lang="fr-FR" sz="2800" b="1" dirty="0">
                  <a:latin typeface="+mj-lt"/>
                </a:rPr>
                <a:t>47%</a:t>
              </a:r>
            </a:p>
          </p:txBody>
        </p:sp>
        <p:sp>
          <p:nvSpPr>
            <p:cNvPr id="4" name="Organigramme : Entrée manuelle 3">
              <a:extLst>
                <a:ext uri="{FF2B5EF4-FFF2-40B4-BE49-F238E27FC236}">
                  <a16:creationId xmlns:a16="http://schemas.microsoft.com/office/drawing/2014/main" id="{855218FE-00E3-48B1-8DF9-E7091D4C27B9}"/>
                </a:ext>
              </a:extLst>
            </p:cNvPr>
            <p:cNvSpPr/>
            <p:nvPr/>
          </p:nvSpPr>
          <p:spPr>
            <a:xfrm rot="5400000">
              <a:off x="7508378" y="1318458"/>
              <a:ext cx="1041419" cy="2066479"/>
            </a:xfrm>
            <a:prstGeom prst="flowChartManualInput">
              <a:avLst/>
            </a:prstGeom>
            <a:solidFill>
              <a:srgbClr val="7030A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fr-FR" sz="2800" b="1" dirty="0">
                  <a:latin typeface="+mj-lt"/>
                </a:rPr>
                <a:t>53%</a:t>
              </a:r>
            </a:p>
          </p:txBody>
        </p:sp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24092E18-36C2-4739-954F-39EF703EFF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3434"/>
            <a:stretch/>
          </p:blipFill>
          <p:spPr>
            <a:xfrm>
              <a:off x="6628558" y="1890237"/>
              <a:ext cx="526068" cy="657973"/>
            </a:xfrm>
            <a:prstGeom prst="rect">
              <a:avLst/>
            </a:prstGeom>
          </p:spPr>
        </p:pic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716A03AC-0CF4-45F1-8DB0-7BDB276688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428"/>
            <a:stretch/>
          </p:blipFill>
          <p:spPr>
            <a:xfrm>
              <a:off x="10335152" y="2209747"/>
              <a:ext cx="596261" cy="648243"/>
            </a:xfrm>
            <a:prstGeom prst="rect">
              <a:avLst/>
            </a:prstGeom>
          </p:spPr>
        </p:pic>
      </p:grp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1FA8E2F5-45C0-43FF-BB2F-4FECE3C31E9F}"/>
              </a:ext>
            </a:extLst>
          </p:cNvPr>
          <p:cNvGrpSpPr/>
          <p:nvPr/>
        </p:nvGrpSpPr>
        <p:grpSpPr>
          <a:xfrm>
            <a:off x="4117096" y="1943408"/>
            <a:ext cx="2894277" cy="1717895"/>
            <a:chOff x="3101502" y="1558704"/>
            <a:chExt cx="2894277" cy="1717895"/>
          </a:xfrm>
        </p:grpSpPr>
        <p:graphicFrame>
          <p:nvGraphicFramePr>
            <p:cNvPr id="26" name="Graphique 25">
              <a:extLst>
                <a:ext uri="{FF2B5EF4-FFF2-40B4-BE49-F238E27FC236}">
                  <a16:creationId xmlns:a16="http://schemas.microsoft.com/office/drawing/2014/main" id="{85E5224D-768C-4CF6-A749-1566A74F0C54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597574541"/>
                </p:ext>
              </p:extLst>
            </p:nvPr>
          </p:nvGraphicFramePr>
          <p:xfrm>
            <a:off x="3101502" y="1558704"/>
            <a:ext cx="2894277" cy="171789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0537CB8C-2EEB-4BA4-BC86-509DEE674CD0}"/>
                </a:ext>
              </a:extLst>
            </p:cNvPr>
            <p:cNvSpPr txBox="1"/>
            <p:nvPr/>
          </p:nvSpPr>
          <p:spPr>
            <a:xfrm>
              <a:off x="4285050" y="1701579"/>
              <a:ext cx="917239" cy="36933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70AD47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fr-FR" dirty="0"/>
                <a:t>-25 ans </a:t>
              </a:r>
            </a:p>
          </p:txBody>
        </p:sp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id="{E6109665-13D9-4DCC-8DB9-71DD63281D06}"/>
                </a:ext>
              </a:extLst>
            </p:cNvPr>
            <p:cNvSpPr txBox="1"/>
            <p:nvPr/>
          </p:nvSpPr>
          <p:spPr>
            <a:xfrm>
              <a:off x="5040440" y="2133137"/>
              <a:ext cx="917239" cy="36933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rgbClr val="5B9BD5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fr-FR" dirty="0"/>
                <a:t>-20 ans </a:t>
              </a:r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CA2A75C0-E90D-49CC-B880-5AA65993F581}"/>
                </a:ext>
              </a:extLst>
            </p:cNvPr>
            <p:cNvSpPr txBox="1"/>
            <p:nvPr/>
          </p:nvSpPr>
          <p:spPr>
            <a:xfrm>
              <a:off x="4620368" y="2523403"/>
              <a:ext cx="646331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fr-FR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58%</a:t>
              </a:r>
            </a:p>
          </p:txBody>
        </p:sp>
        <p:sp>
          <p:nvSpPr>
            <p:cNvPr id="29" name="ZoneTexte 28">
              <a:extLst>
                <a:ext uri="{FF2B5EF4-FFF2-40B4-BE49-F238E27FC236}">
                  <a16:creationId xmlns:a16="http://schemas.microsoft.com/office/drawing/2014/main" id="{FBD8DA9D-A3E7-49F0-894A-ECA18FB114D5}"/>
                </a:ext>
              </a:extLst>
            </p:cNvPr>
            <p:cNvSpPr txBox="1"/>
            <p:nvPr/>
          </p:nvSpPr>
          <p:spPr>
            <a:xfrm>
              <a:off x="3866577" y="2303517"/>
              <a:ext cx="646331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fr-FR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80%</a:t>
              </a:r>
            </a:p>
          </p:txBody>
        </p:sp>
      </p:grpSp>
      <p:pic>
        <p:nvPicPr>
          <p:cNvPr id="33" name="Image 32">
            <a:extLst>
              <a:ext uri="{FF2B5EF4-FFF2-40B4-BE49-F238E27FC236}">
                <a16:creationId xmlns:a16="http://schemas.microsoft.com/office/drawing/2014/main" id="{6834CB52-15B8-4290-AADB-A8D236B76A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201" y="2491158"/>
            <a:ext cx="1015985" cy="1015985"/>
          </a:xfrm>
          <a:prstGeom prst="rect">
            <a:avLst/>
          </a:prstGeom>
        </p:spPr>
      </p:pic>
      <p:sp>
        <p:nvSpPr>
          <p:cNvPr id="34" name="Flèche : virage 33">
            <a:extLst>
              <a:ext uri="{FF2B5EF4-FFF2-40B4-BE49-F238E27FC236}">
                <a16:creationId xmlns:a16="http://schemas.microsoft.com/office/drawing/2014/main" id="{75D594FE-C78D-4B28-871A-C987F7270807}"/>
              </a:ext>
            </a:extLst>
          </p:cNvPr>
          <p:cNvSpPr/>
          <p:nvPr/>
        </p:nvSpPr>
        <p:spPr>
          <a:xfrm flipV="1">
            <a:off x="2532536" y="2645479"/>
            <a:ext cx="1670916" cy="815649"/>
          </a:xfrm>
          <a:prstGeom prst="bentArrow">
            <a:avLst>
              <a:gd name="adj1" fmla="val 25000"/>
              <a:gd name="adj2" fmla="val 25000"/>
              <a:gd name="adj3" fmla="val 39142"/>
              <a:gd name="adj4" fmla="val 43750"/>
            </a:avLst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7E27169D-BC6F-4FE6-ADCE-BBB464A70016}"/>
              </a:ext>
            </a:extLst>
          </p:cNvPr>
          <p:cNvSpPr txBox="1"/>
          <p:nvPr/>
        </p:nvSpPr>
        <p:spPr>
          <a:xfrm>
            <a:off x="5241068" y="1593387"/>
            <a:ext cx="646331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Âge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D1C4651A-2EE1-4388-9A45-1C035E76AE03}"/>
              </a:ext>
            </a:extLst>
          </p:cNvPr>
          <p:cNvSpPr txBox="1"/>
          <p:nvPr/>
        </p:nvSpPr>
        <p:spPr>
          <a:xfrm>
            <a:off x="9258099" y="1574089"/>
            <a:ext cx="958651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Genre</a:t>
            </a:r>
          </a:p>
        </p:txBody>
      </p:sp>
    </p:spTree>
    <p:extLst>
      <p:ext uri="{BB962C8B-B14F-4D97-AF65-F5344CB8AC3E}">
        <p14:creationId xmlns:p14="http://schemas.microsoft.com/office/powerpoint/2010/main" val="23205230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5BFF63B-9B9C-4C4A-8351-813D4A328B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"/>
            <a:ext cx="12192000" cy="1325563"/>
          </a:xfrm>
        </p:spPr>
        <p:txBody>
          <a:bodyPr/>
          <a:lstStyle/>
          <a:p>
            <a:pPr algn="ctr"/>
            <a:r>
              <a:rPr lang="fr-FR" dirty="0"/>
              <a:t>Le permis en France : chiffres clés</a:t>
            </a:r>
            <a:r>
              <a:rPr lang="fr-FR" sz="3600" dirty="0"/>
              <a:t>*</a:t>
            </a:r>
          </a:p>
        </p:txBody>
      </p:sp>
      <p:sp>
        <p:nvSpPr>
          <p:cNvPr id="22" name="Espace réservé du contenu 2">
            <a:extLst>
              <a:ext uri="{FF2B5EF4-FFF2-40B4-BE49-F238E27FC236}">
                <a16:creationId xmlns:a16="http://schemas.microsoft.com/office/drawing/2014/main" id="{B9AAB398-5A61-4E54-ABA8-0CBF7AD26190}"/>
              </a:ext>
            </a:extLst>
          </p:cNvPr>
          <p:cNvSpPr txBox="1">
            <a:spLocks/>
          </p:cNvSpPr>
          <p:nvPr/>
        </p:nvSpPr>
        <p:spPr>
          <a:xfrm>
            <a:off x="8422212" y="2432992"/>
            <a:ext cx="3015851" cy="1383425"/>
          </a:xfrm>
          <a:prstGeom prst="rect">
            <a:avLst/>
          </a:prstGeom>
          <a:solidFill>
            <a:srgbClr val="F2B8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2400" dirty="0">
                <a:latin typeface="Arial Black" panose="020B0A04020102020204" pitchFamily="34" charset="0"/>
              </a:rPr>
              <a:t>47% </a:t>
            </a:r>
            <a:r>
              <a:rPr lang="fr-FR" sz="1400" dirty="0">
                <a:latin typeface="Arial Black" panose="020B0A04020102020204" pitchFamily="34" charset="0"/>
              </a:rPr>
              <a:t>des candidats </a:t>
            </a:r>
            <a:r>
              <a:rPr lang="fr-FR" sz="1200" dirty="0">
                <a:latin typeface="Arial Black" panose="020B0A04020102020204" pitchFamily="34" charset="0"/>
              </a:rPr>
              <a:t>mettent</a:t>
            </a:r>
          </a:p>
          <a:p>
            <a:pPr marL="0" indent="0">
              <a:buNone/>
            </a:pPr>
            <a:r>
              <a:rPr lang="fr-FR" sz="2400" dirty="0">
                <a:latin typeface="Arial Black" panose="020B0A04020102020204" pitchFamily="34" charset="0"/>
              </a:rPr>
              <a:t>+ de 1 an </a:t>
            </a:r>
            <a:r>
              <a:rPr lang="fr-FR" sz="1800" dirty="0">
                <a:latin typeface="Arial Black" panose="020B0A04020102020204" pitchFamily="34" charset="0"/>
              </a:rPr>
              <a:t>pour obtenir leur permis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A8A966A-6E65-48DF-8FDB-02ED48D92B9E}"/>
              </a:ext>
            </a:extLst>
          </p:cNvPr>
          <p:cNvSpPr txBox="1"/>
          <p:nvPr/>
        </p:nvSpPr>
        <p:spPr>
          <a:xfrm>
            <a:off x="8999912" y="1033093"/>
            <a:ext cx="31920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i="1" dirty="0"/>
              <a:t>*Source Ministère de l’intérieur, octobre 2018</a:t>
            </a:r>
          </a:p>
        </p:txBody>
      </p:sp>
      <p:sp>
        <p:nvSpPr>
          <p:cNvPr id="13" name="Espace réservé du contenu 5">
            <a:extLst>
              <a:ext uri="{FF2B5EF4-FFF2-40B4-BE49-F238E27FC236}">
                <a16:creationId xmlns:a16="http://schemas.microsoft.com/office/drawing/2014/main" id="{89199744-CA9B-4BF1-A85E-3D82AB3306F0}"/>
              </a:ext>
            </a:extLst>
          </p:cNvPr>
          <p:cNvSpPr txBox="1">
            <a:spLocks/>
          </p:cNvSpPr>
          <p:nvPr/>
        </p:nvSpPr>
        <p:spPr>
          <a:xfrm>
            <a:off x="534811" y="1570323"/>
            <a:ext cx="9805765" cy="1325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2000" dirty="0"/>
              <a:t>Le permis, un enjeu humain et financier très important pour les jeunes et les familles : </a:t>
            </a:r>
          </a:p>
        </p:txBody>
      </p:sp>
      <p:graphicFrame>
        <p:nvGraphicFramePr>
          <p:cNvPr id="39" name="Graphique 38">
            <a:extLst>
              <a:ext uri="{FF2B5EF4-FFF2-40B4-BE49-F238E27FC236}">
                <a16:creationId xmlns:a16="http://schemas.microsoft.com/office/drawing/2014/main" id="{53A76364-DC12-4C39-9D84-551EAE3B443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00552"/>
              </p:ext>
            </p:extLst>
          </p:nvPr>
        </p:nvGraphicFramePr>
        <p:xfrm>
          <a:off x="4377665" y="1894470"/>
          <a:ext cx="3556312" cy="20526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1" name="ZoneTexte 40">
            <a:extLst>
              <a:ext uri="{FF2B5EF4-FFF2-40B4-BE49-F238E27FC236}">
                <a16:creationId xmlns:a16="http://schemas.microsoft.com/office/drawing/2014/main" id="{1824C460-C517-439A-BFFC-E81D6F956003}"/>
              </a:ext>
            </a:extLst>
          </p:cNvPr>
          <p:cNvSpPr txBox="1"/>
          <p:nvPr/>
        </p:nvSpPr>
        <p:spPr>
          <a:xfrm>
            <a:off x="6191487" y="2838355"/>
            <a:ext cx="646331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66%</a:t>
            </a:r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F2D90355-757E-4088-8B49-D15AB056B4E3}"/>
              </a:ext>
            </a:extLst>
          </p:cNvPr>
          <p:cNvSpPr txBox="1"/>
          <p:nvPr/>
        </p:nvSpPr>
        <p:spPr>
          <a:xfrm>
            <a:off x="5465627" y="2377988"/>
            <a:ext cx="697627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34%</a:t>
            </a:r>
          </a:p>
        </p:txBody>
      </p:sp>
      <p:sp>
        <p:nvSpPr>
          <p:cNvPr id="44" name="Espace réservé du contenu 5">
            <a:extLst>
              <a:ext uri="{FF2B5EF4-FFF2-40B4-BE49-F238E27FC236}">
                <a16:creationId xmlns:a16="http://schemas.microsoft.com/office/drawing/2014/main" id="{8E0D32C9-7D29-4517-8E75-EB2D6E78743D}"/>
              </a:ext>
            </a:extLst>
          </p:cNvPr>
          <p:cNvSpPr txBox="1">
            <a:spLocks/>
          </p:cNvSpPr>
          <p:nvPr/>
        </p:nvSpPr>
        <p:spPr>
          <a:xfrm>
            <a:off x="5091561" y="3857882"/>
            <a:ext cx="2233164" cy="403988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2000" b="1" dirty="0"/>
              <a:t>Taux de réussite</a:t>
            </a:r>
            <a:r>
              <a:rPr lang="fr-FR" sz="1900" dirty="0"/>
              <a:t> (2017)</a:t>
            </a:r>
            <a:endParaRPr lang="fr-FR" sz="2000" dirty="0"/>
          </a:p>
        </p:txBody>
      </p:sp>
      <p:graphicFrame>
        <p:nvGraphicFramePr>
          <p:cNvPr id="50" name="Graphique 49">
            <a:extLst>
              <a:ext uri="{FF2B5EF4-FFF2-40B4-BE49-F238E27FC236}">
                <a16:creationId xmlns:a16="http://schemas.microsoft.com/office/drawing/2014/main" id="{F46C1189-C0DA-4071-A630-7D7E96F9659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69410828"/>
              </p:ext>
            </p:extLst>
          </p:nvPr>
        </p:nvGraphicFramePr>
        <p:xfrm>
          <a:off x="467690" y="1538162"/>
          <a:ext cx="3984555" cy="25198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1" name="ZoneTexte 50">
            <a:extLst>
              <a:ext uri="{FF2B5EF4-FFF2-40B4-BE49-F238E27FC236}">
                <a16:creationId xmlns:a16="http://schemas.microsoft.com/office/drawing/2014/main" id="{30FF3646-D246-4B9E-BFE0-D95007D43B99}"/>
              </a:ext>
            </a:extLst>
          </p:cNvPr>
          <p:cNvSpPr txBox="1"/>
          <p:nvPr/>
        </p:nvSpPr>
        <p:spPr>
          <a:xfrm>
            <a:off x="1513867" y="2930483"/>
            <a:ext cx="907676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1034€</a:t>
            </a:r>
          </a:p>
        </p:txBody>
      </p:sp>
      <p:sp>
        <p:nvSpPr>
          <p:cNvPr id="52" name="ZoneTexte 51">
            <a:extLst>
              <a:ext uri="{FF2B5EF4-FFF2-40B4-BE49-F238E27FC236}">
                <a16:creationId xmlns:a16="http://schemas.microsoft.com/office/drawing/2014/main" id="{E205686E-05CA-4E39-B2B2-A09E7498F6A5}"/>
              </a:ext>
            </a:extLst>
          </p:cNvPr>
          <p:cNvSpPr txBox="1"/>
          <p:nvPr/>
        </p:nvSpPr>
        <p:spPr>
          <a:xfrm>
            <a:off x="2571494" y="2850608"/>
            <a:ext cx="907676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1781€</a:t>
            </a:r>
          </a:p>
        </p:txBody>
      </p:sp>
      <p:sp>
        <p:nvSpPr>
          <p:cNvPr id="43" name="Espace réservé du contenu 5">
            <a:extLst>
              <a:ext uri="{FF2B5EF4-FFF2-40B4-BE49-F238E27FC236}">
                <a16:creationId xmlns:a16="http://schemas.microsoft.com/office/drawing/2014/main" id="{723E5906-ECF2-4C4C-A2D3-499E6C02F848}"/>
              </a:ext>
            </a:extLst>
          </p:cNvPr>
          <p:cNvSpPr txBox="1">
            <a:spLocks/>
          </p:cNvSpPr>
          <p:nvPr/>
        </p:nvSpPr>
        <p:spPr>
          <a:xfrm>
            <a:off x="285849" y="2392558"/>
            <a:ext cx="2192052" cy="35139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4472C4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1800" dirty="0"/>
              <a:t>Forfait en auto-école</a:t>
            </a:r>
          </a:p>
        </p:txBody>
      </p:sp>
      <p:sp>
        <p:nvSpPr>
          <p:cNvPr id="47" name="Espace réservé du contenu 5">
            <a:extLst>
              <a:ext uri="{FF2B5EF4-FFF2-40B4-BE49-F238E27FC236}">
                <a16:creationId xmlns:a16="http://schemas.microsoft.com/office/drawing/2014/main" id="{F4F1F1FD-8235-4371-ABE7-1EED7D711523}"/>
              </a:ext>
            </a:extLst>
          </p:cNvPr>
          <p:cNvSpPr txBox="1">
            <a:spLocks/>
          </p:cNvSpPr>
          <p:nvPr/>
        </p:nvSpPr>
        <p:spPr>
          <a:xfrm>
            <a:off x="3085627" y="2142676"/>
            <a:ext cx="1348396" cy="35139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ED7D3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1800" dirty="0"/>
              <a:t>Coût moyen</a:t>
            </a:r>
          </a:p>
        </p:txBody>
      </p:sp>
      <p:sp>
        <p:nvSpPr>
          <p:cNvPr id="37" name="Espace réservé du contenu 5">
            <a:extLst>
              <a:ext uri="{FF2B5EF4-FFF2-40B4-BE49-F238E27FC236}">
                <a16:creationId xmlns:a16="http://schemas.microsoft.com/office/drawing/2014/main" id="{255B5F1B-3D66-4397-A384-3141A8033140}"/>
              </a:ext>
            </a:extLst>
          </p:cNvPr>
          <p:cNvSpPr txBox="1">
            <a:spLocks/>
          </p:cNvSpPr>
          <p:nvPr/>
        </p:nvSpPr>
        <p:spPr>
          <a:xfrm>
            <a:off x="1486886" y="3923813"/>
            <a:ext cx="1869313" cy="4039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2000" b="1" dirty="0"/>
              <a:t>Coût du permis</a:t>
            </a:r>
            <a:endParaRPr lang="fr-FR" sz="2000" dirty="0"/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1A5C8536-7DB6-4350-904A-69776927160D}"/>
              </a:ext>
            </a:extLst>
          </p:cNvPr>
          <p:cNvGrpSpPr/>
          <p:nvPr/>
        </p:nvGrpSpPr>
        <p:grpSpPr>
          <a:xfrm>
            <a:off x="10906820" y="1892987"/>
            <a:ext cx="792625" cy="792625"/>
            <a:chOff x="10751250" y="1746363"/>
            <a:chExt cx="792625" cy="792625"/>
          </a:xfrm>
        </p:grpSpPr>
        <p:sp>
          <p:nvSpPr>
            <p:cNvPr id="3" name="Ellipse 2">
              <a:extLst>
                <a:ext uri="{FF2B5EF4-FFF2-40B4-BE49-F238E27FC236}">
                  <a16:creationId xmlns:a16="http://schemas.microsoft.com/office/drawing/2014/main" id="{5FA31A65-0FC6-41AE-A5CE-583A707CBC64}"/>
                </a:ext>
              </a:extLst>
            </p:cNvPr>
            <p:cNvSpPr/>
            <p:nvPr/>
          </p:nvSpPr>
          <p:spPr>
            <a:xfrm>
              <a:off x="10774292" y="1769530"/>
              <a:ext cx="750533" cy="750533"/>
            </a:xfrm>
            <a:prstGeom prst="ellipse">
              <a:avLst/>
            </a:prstGeom>
            <a:solidFill>
              <a:schemeClr val="bg1">
                <a:alpha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46" name="Image 45">
              <a:extLst>
                <a:ext uri="{FF2B5EF4-FFF2-40B4-BE49-F238E27FC236}">
                  <a16:creationId xmlns:a16="http://schemas.microsoft.com/office/drawing/2014/main" id="{FBE0F133-D395-4750-B807-BCC07CCDA68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1250" y="1746363"/>
              <a:ext cx="792625" cy="7926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783999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arallélogramme 24">
            <a:extLst>
              <a:ext uri="{FF2B5EF4-FFF2-40B4-BE49-F238E27FC236}">
                <a16:creationId xmlns:a16="http://schemas.microsoft.com/office/drawing/2014/main" id="{70162FED-B015-4131-8178-B45FADB4B418}"/>
              </a:ext>
            </a:extLst>
          </p:cNvPr>
          <p:cNvSpPr/>
          <p:nvPr/>
        </p:nvSpPr>
        <p:spPr>
          <a:xfrm>
            <a:off x="-495299" y="1685924"/>
            <a:ext cx="5057774" cy="5172076"/>
          </a:xfrm>
          <a:prstGeom prst="parallelogram">
            <a:avLst>
              <a:gd name="adj" fmla="val 9585"/>
            </a:avLst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200000"/>
              </a:lnSpc>
            </a:pPr>
            <a:endParaRPr lang="en-US" sz="1900" dirty="0">
              <a:solidFill>
                <a:srgbClr val="FFFFFF"/>
              </a:solidFill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05BFF63B-9B9C-4C4A-8351-813D4A328B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295275"/>
            <a:ext cx="11849100" cy="1144586"/>
          </a:xfrm>
        </p:spPr>
        <p:txBody>
          <a:bodyPr>
            <a:normAutofit fontScale="90000"/>
          </a:bodyPr>
          <a:lstStyle/>
          <a:p>
            <a:pPr>
              <a:spcAft>
                <a:spcPts val="600"/>
              </a:spcAft>
            </a:pPr>
            <a:r>
              <a:rPr lang="en-US" dirty="0"/>
              <a:t>CONTEXTE : le </a:t>
            </a:r>
            <a:r>
              <a:rPr lang="en-US" dirty="0" err="1"/>
              <a:t>marché</a:t>
            </a:r>
            <a:r>
              <a:rPr lang="en-US" dirty="0"/>
              <a:t> du </a:t>
            </a:r>
            <a:r>
              <a:rPr lang="en-US" dirty="0" err="1"/>
              <a:t>permis</a:t>
            </a:r>
            <a:r>
              <a:rPr lang="en-US" dirty="0"/>
              <a:t> de </a:t>
            </a:r>
            <a:r>
              <a:rPr lang="en-US" dirty="0" err="1"/>
              <a:t>conduire</a:t>
            </a:r>
            <a:r>
              <a:rPr lang="en-US" dirty="0"/>
              <a:t> au </a:t>
            </a:r>
            <a:r>
              <a:rPr lang="en-US" dirty="0" err="1"/>
              <a:t>coeur</a:t>
            </a:r>
            <a:r>
              <a:rPr lang="en-US" dirty="0"/>
              <a:t> de </a:t>
            </a:r>
            <a:r>
              <a:rPr lang="en-US" dirty="0" err="1"/>
              <a:t>l’actualité</a:t>
            </a:r>
            <a:endParaRPr lang="en-US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5805D3D7-0F0F-4FD9-BFF8-64738D3AEB5C}"/>
              </a:ext>
            </a:extLst>
          </p:cNvPr>
          <p:cNvSpPr txBox="1"/>
          <p:nvPr/>
        </p:nvSpPr>
        <p:spPr>
          <a:xfrm>
            <a:off x="145322" y="1533525"/>
            <a:ext cx="4169503" cy="37394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FFFFFF"/>
                </a:solidFill>
              </a:rPr>
              <a:t>Examen le plus passé </a:t>
            </a:r>
            <a:r>
              <a:rPr lang="en-US" sz="2000" b="1" dirty="0" err="1">
                <a:solidFill>
                  <a:srgbClr val="FFFFFF"/>
                </a:solidFill>
              </a:rPr>
              <a:t>en</a:t>
            </a:r>
            <a:r>
              <a:rPr lang="en-US" sz="2000" b="1" dirty="0">
                <a:solidFill>
                  <a:srgbClr val="FFFFFF"/>
                </a:solidFill>
              </a:rPr>
              <a:t> France</a:t>
            </a:r>
            <a:endParaRPr lang="en-US" sz="700" dirty="0">
              <a:solidFill>
                <a:srgbClr val="FFFFFF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rgbClr val="FFFFFF"/>
                </a:solidFill>
              </a:rPr>
              <a:t>Phénomène</a:t>
            </a:r>
            <a:r>
              <a:rPr lang="en-US" sz="2000" dirty="0">
                <a:solidFill>
                  <a:srgbClr val="FFFFFF"/>
                </a:solidFill>
              </a:rPr>
              <a:t>: “</a:t>
            </a:r>
            <a:r>
              <a:rPr lang="en-US" sz="2000" dirty="0" err="1">
                <a:solidFill>
                  <a:srgbClr val="FFFFFF"/>
                </a:solidFill>
              </a:rPr>
              <a:t>Uberisation</a:t>
            </a:r>
            <a:r>
              <a:rPr lang="en-US" sz="2000" dirty="0">
                <a:solidFill>
                  <a:srgbClr val="FFFFFF"/>
                </a:solidFill>
              </a:rPr>
              <a:t>” du </a:t>
            </a:r>
            <a:r>
              <a:rPr lang="en-US" sz="2000" dirty="0" err="1">
                <a:solidFill>
                  <a:srgbClr val="FFFFFF"/>
                </a:solidFill>
              </a:rPr>
              <a:t>permis</a:t>
            </a:r>
            <a:endParaRPr lang="en-US" sz="2000" dirty="0">
              <a:solidFill>
                <a:srgbClr val="FFFFFF"/>
              </a:solidFill>
            </a:endParaRPr>
          </a:p>
          <a:p>
            <a:pPr lvl="2"/>
            <a:r>
              <a:rPr lang="en-US" sz="1600" dirty="0" err="1">
                <a:solidFill>
                  <a:srgbClr val="FFFFFF"/>
                </a:solidFill>
              </a:rPr>
              <a:t>Ornikar</a:t>
            </a:r>
            <a:r>
              <a:rPr lang="en-US" sz="1600" dirty="0">
                <a:solidFill>
                  <a:srgbClr val="FFFFFF"/>
                </a:solidFill>
              </a:rPr>
              <a:t> : 500k </a:t>
            </a:r>
            <a:r>
              <a:rPr lang="en-US" sz="1600" dirty="0" err="1">
                <a:solidFill>
                  <a:srgbClr val="FFFFFF"/>
                </a:solidFill>
              </a:rPr>
              <a:t>inscrits</a:t>
            </a:r>
            <a:endParaRPr lang="en-US" sz="1600" dirty="0">
              <a:solidFill>
                <a:srgbClr val="FFFFFF"/>
              </a:solidFill>
            </a:endParaRPr>
          </a:p>
          <a:p>
            <a:pPr lvl="2"/>
            <a:r>
              <a:rPr lang="en-US" sz="1600" dirty="0" err="1">
                <a:solidFill>
                  <a:srgbClr val="FFFFFF"/>
                </a:solidFill>
              </a:rPr>
              <a:t>En</a:t>
            </a:r>
            <a:r>
              <a:rPr lang="en-US" sz="1600" dirty="0">
                <a:solidFill>
                  <a:srgbClr val="FFFFFF"/>
                </a:solidFill>
              </a:rPr>
              <a:t> </a:t>
            </a:r>
            <a:r>
              <a:rPr lang="en-US" sz="1600" dirty="0" err="1">
                <a:solidFill>
                  <a:srgbClr val="FFFFFF"/>
                </a:solidFill>
              </a:rPr>
              <a:t>Voiture</a:t>
            </a:r>
            <a:r>
              <a:rPr lang="en-US" sz="1600" dirty="0">
                <a:solidFill>
                  <a:srgbClr val="FFFFFF"/>
                </a:solidFill>
              </a:rPr>
              <a:t> Simone : 80k </a:t>
            </a:r>
            <a:r>
              <a:rPr lang="en-US" sz="1600" dirty="0" err="1">
                <a:solidFill>
                  <a:srgbClr val="FFFFFF"/>
                </a:solidFill>
              </a:rPr>
              <a:t>inscrits</a:t>
            </a:r>
            <a:r>
              <a:rPr lang="en-US" sz="1600" dirty="0">
                <a:solidFill>
                  <a:srgbClr val="FFFFFF"/>
                </a:solidFill>
              </a:rPr>
              <a:t> </a:t>
            </a:r>
          </a:p>
          <a:p>
            <a:pPr lvl="2"/>
            <a:r>
              <a:rPr lang="en-US" sz="1600" dirty="0">
                <a:solidFill>
                  <a:srgbClr val="FFFFFF"/>
                </a:solidFill>
              </a:rPr>
              <a:t>Le </a:t>
            </a:r>
            <a:r>
              <a:rPr lang="en-US" sz="1600" dirty="0" err="1">
                <a:solidFill>
                  <a:srgbClr val="FFFFFF"/>
                </a:solidFill>
              </a:rPr>
              <a:t>Permis</a:t>
            </a:r>
            <a:r>
              <a:rPr lang="en-US" sz="1600" dirty="0">
                <a:solidFill>
                  <a:srgbClr val="FFFFFF"/>
                </a:solidFill>
              </a:rPr>
              <a:t> Libre : 60k </a:t>
            </a:r>
            <a:r>
              <a:rPr lang="en-US" sz="1600" dirty="0" err="1">
                <a:solidFill>
                  <a:srgbClr val="FFFFFF"/>
                </a:solidFill>
              </a:rPr>
              <a:t>inscrits</a:t>
            </a:r>
            <a:endParaRPr lang="en-US" sz="800" dirty="0">
              <a:solidFill>
                <a:srgbClr val="FFFFFF"/>
              </a:solidFill>
            </a:endParaRPr>
          </a:p>
          <a:p>
            <a:pPr marL="85725" lvl="1">
              <a:lnSpc>
                <a:spcPct val="200000"/>
              </a:lnSpc>
            </a:pPr>
            <a:r>
              <a:rPr lang="en-US" sz="1700" b="1" dirty="0">
                <a:solidFill>
                  <a:srgbClr val="FFFFFF"/>
                </a:solidFill>
              </a:rPr>
              <a:t>    +150% Inscriptions</a:t>
            </a:r>
            <a:r>
              <a:rPr lang="en-US" sz="1700" dirty="0">
                <a:solidFill>
                  <a:srgbClr val="FFFFFF"/>
                </a:solidFill>
              </a:rPr>
              <a:t> </a:t>
            </a:r>
            <a:r>
              <a:rPr lang="en-US" sz="1700" dirty="0" err="1">
                <a:solidFill>
                  <a:srgbClr val="FFFFFF"/>
                </a:solidFill>
              </a:rPr>
              <a:t>en</a:t>
            </a:r>
            <a:r>
              <a:rPr lang="en-US" sz="1700" dirty="0">
                <a:solidFill>
                  <a:srgbClr val="FFFFFF"/>
                </a:solidFill>
              </a:rPr>
              <a:t> </a:t>
            </a:r>
            <a:r>
              <a:rPr lang="en-US" sz="1700" dirty="0" err="1">
                <a:solidFill>
                  <a:srgbClr val="FFFFFF"/>
                </a:solidFill>
              </a:rPr>
              <a:t>cand</a:t>
            </a:r>
            <a:r>
              <a:rPr lang="en-US" sz="1700" dirty="0">
                <a:solidFill>
                  <a:srgbClr val="FFFFFF"/>
                </a:solidFill>
              </a:rPr>
              <a:t>. libre </a:t>
            </a:r>
            <a:r>
              <a:rPr lang="en-US" sz="1700" dirty="0" err="1">
                <a:solidFill>
                  <a:srgbClr val="FFFFFF"/>
                </a:solidFill>
              </a:rPr>
              <a:t>en</a:t>
            </a:r>
            <a:r>
              <a:rPr lang="en-US" sz="1700" dirty="0">
                <a:solidFill>
                  <a:srgbClr val="FFFFFF"/>
                </a:solidFill>
              </a:rPr>
              <a:t> 2017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rgbClr val="FFFFFF"/>
                </a:solidFill>
              </a:rPr>
              <a:t>2016: Grande </a:t>
            </a:r>
            <a:r>
              <a:rPr lang="en-US" sz="1900" dirty="0" err="1">
                <a:solidFill>
                  <a:srgbClr val="FFFFFF"/>
                </a:solidFill>
              </a:rPr>
              <a:t>réforme</a:t>
            </a:r>
            <a:r>
              <a:rPr lang="en-US" sz="1900" dirty="0">
                <a:solidFill>
                  <a:srgbClr val="FFFFFF"/>
                </a:solidFill>
              </a:rPr>
              <a:t> de </a:t>
            </a:r>
            <a:r>
              <a:rPr lang="en-US" sz="1900" dirty="0" err="1">
                <a:solidFill>
                  <a:srgbClr val="FFFFFF"/>
                </a:solidFill>
              </a:rPr>
              <a:t>l’examen</a:t>
            </a:r>
            <a:endParaRPr lang="en-US" sz="1900" dirty="0">
              <a:solidFill>
                <a:srgbClr val="FFFFFF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1900" dirty="0">
                <a:solidFill>
                  <a:srgbClr val="FFFFFF"/>
                </a:solidFill>
              </a:rPr>
              <a:t>CA de </a:t>
            </a:r>
            <a:r>
              <a:rPr lang="fr-FR" sz="1900" b="1" dirty="0">
                <a:solidFill>
                  <a:srgbClr val="FFFFFF"/>
                </a:solidFill>
              </a:rPr>
              <a:t>2 Milliards €</a:t>
            </a:r>
            <a:r>
              <a:rPr lang="fr-FR" sz="1900" dirty="0">
                <a:solidFill>
                  <a:srgbClr val="FFFFFF"/>
                </a:solidFill>
              </a:rPr>
              <a:t> en France</a:t>
            </a:r>
            <a:endParaRPr lang="en-US" sz="1900" b="1" dirty="0">
              <a:solidFill>
                <a:srgbClr val="FFFFFF"/>
              </a:solidFill>
            </a:endParaRPr>
          </a:p>
          <a:p>
            <a:endParaRPr lang="fr-FR" dirty="0"/>
          </a:p>
        </p:txBody>
      </p:sp>
      <p:sp>
        <p:nvSpPr>
          <p:cNvPr id="26" name="Flèche : droite 25">
            <a:extLst>
              <a:ext uri="{FF2B5EF4-FFF2-40B4-BE49-F238E27FC236}">
                <a16:creationId xmlns:a16="http://schemas.microsoft.com/office/drawing/2014/main" id="{45700636-59DA-44F8-8DBE-CFFC2024EF96}"/>
              </a:ext>
            </a:extLst>
          </p:cNvPr>
          <p:cNvSpPr/>
          <p:nvPr/>
        </p:nvSpPr>
        <p:spPr>
          <a:xfrm>
            <a:off x="51833" y="3733613"/>
            <a:ext cx="353534" cy="224024"/>
          </a:xfrm>
          <a:prstGeom prst="rightArrow">
            <a:avLst>
              <a:gd name="adj1" fmla="val 57351"/>
              <a:gd name="adj2" fmla="val 85766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7" name="Picture 2" descr="infographie-reforme-du-code">
            <a:extLst>
              <a:ext uri="{FF2B5EF4-FFF2-40B4-BE49-F238E27FC236}">
                <a16:creationId xmlns:a16="http://schemas.microsoft.com/office/drawing/2014/main" id="{904768FD-78F2-4700-85F1-0DC69A686B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0" t="4283" b="2920"/>
          <a:stretch/>
        </p:blipFill>
        <p:spPr bwMode="auto">
          <a:xfrm>
            <a:off x="4253812" y="1371599"/>
            <a:ext cx="7831276" cy="5391151"/>
          </a:xfrm>
          <a:custGeom>
            <a:avLst/>
            <a:gdLst>
              <a:gd name="connsiteX0" fmla="*/ 0 w 4636009"/>
              <a:gd name="connsiteY0" fmla="*/ 0 h 5032375"/>
              <a:gd name="connsiteX1" fmla="*/ 4636009 w 4636009"/>
              <a:gd name="connsiteY1" fmla="*/ 0 h 5032375"/>
              <a:gd name="connsiteX2" fmla="*/ 4636009 w 4636009"/>
              <a:gd name="connsiteY2" fmla="*/ 5032375 h 5032375"/>
              <a:gd name="connsiteX3" fmla="*/ 0 w 4636009"/>
              <a:gd name="connsiteY3" fmla="*/ 5032375 h 5032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6009" h="5032375">
                <a:moveTo>
                  <a:pt x="0" y="0"/>
                </a:moveTo>
                <a:lnTo>
                  <a:pt x="4636009" y="0"/>
                </a:lnTo>
                <a:lnTo>
                  <a:pt x="4636009" y="5032375"/>
                </a:lnTo>
                <a:lnTo>
                  <a:pt x="0" y="503237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51871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88CA8BA-6CA3-4061-9847-792C773EB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501" y="0"/>
            <a:ext cx="11825052" cy="1325563"/>
          </a:xfrm>
        </p:spPr>
        <p:txBody>
          <a:bodyPr/>
          <a:lstStyle/>
          <a:p>
            <a:r>
              <a:rPr lang="fr-FR" dirty="0"/>
              <a:t>LE MEILLEUR RAPPORT QUALITÉ/PRIX DU MARCHÉ</a:t>
            </a:r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75B046C6-AFE5-4053-9CD3-431F03345E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00561" y="1610604"/>
            <a:ext cx="1996072" cy="1383425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fr-FR" sz="1600" dirty="0" err="1">
                <a:latin typeface="Arial Black" panose="020B0A04020102020204" pitchFamily="34" charset="0"/>
              </a:rPr>
              <a:t>Pass</a:t>
            </a:r>
            <a:r>
              <a:rPr lang="fr-FR" sz="1600" dirty="0">
                <a:latin typeface="Arial Black" panose="020B0A04020102020204" pitchFamily="34" charset="0"/>
              </a:rPr>
              <a:t> Rousseau</a:t>
            </a:r>
          </a:p>
          <a:p>
            <a:r>
              <a:rPr lang="fr-FR" sz="1600" b="1" dirty="0">
                <a:latin typeface="Arial Black" panose="020B0A04020102020204" pitchFamily="34" charset="0"/>
              </a:rPr>
              <a:t>6 mois</a:t>
            </a:r>
          </a:p>
          <a:p>
            <a:r>
              <a:rPr lang="fr-FR" sz="1600" b="1" dirty="0">
                <a:latin typeface="Arial Black" panose="020B0A04020102020204" pitchFamily="34" charset="0"/>
              </a:rPr>
              <a:t>2400 questions</a:t>
            </a:r>
          </a:p>
          <a:p>
            <a:r>
              <a:rPr lang="fr-FR" sz="1600" b="1" dirty="0">
                <a:latin typeface="Arial Black" panose="020B0A04020102020204" pitchFamily="34" charset="0"/>
              </a:rPr>
              <a:t>34,99€</a:t>
            </a:r>
          </a:p>
          <a:p>
            <a:pPr marL="0" indent="0">
              <a:buNone/>
            </a:pPr>
            <a:endParaRPr lang="fr-FR" sz="2400" b="1" dirty="0">
              <a:latin typeface="Arial Black" panose="020B0A04020102020204" pitchFamily="34" charset="0"/>
            </a:endParaRPr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19FCF440-D11C-46EF-8BD5-89D1E5DDFA17}"/>
              </a:ext>
            </a:extLst>
          </p:cNvPr>
          <p:cNvSpPr txBox="1">
            <a:spLocks/>
          </p:cNvSpPr>
          <p:nvPr/>
        </p:nvSpPr>
        <p:spPr>
          <a:xfrm>
            <a:off x="6414685" y="1608785"/>
            <a:ext cx="1996072" cy="138342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1600" dirty="0">
                <a:latin typeface="Arial Black" panose="020B0A04020102020204" pitchFamily="34" charset="0"/>
              </a:rPr>
              <a:t>Ici code </a:t>
            </a:r>
          </a:p>
          <a:p>
            <a:r>
              <a:rPr lang="fr-FR" sz="1600" b="1" dirty="0">
                <a:latin typeface="Arial Black" panose="020B0A04020102020204" pitchFamily="34" charset="0"/>
              </a:rPr>
              <a:t>6 mois</a:t>
            </a:r>
          </a:p>
          <a:p>
            <a:r>
              <a:rPr lang="fr-FR" sz="1600" b="1" dirty="0">
                <a:latin typeface="Arial Black" panose="020B0A04020102020204" pitchFamily="34" charset="0"/>
              </a:rPr>
              <a:t>3200 questions</a:t>
            </a:r>
          </a:p>
          <a:p>
            <a:r>
              <a:rPr lang="fr-FR" sz="1600" b="1" dirty="0">
                <a:latin typeface="Arial Black" panose="020B0A04020102020204" pitchFamily="34" charset="0"/>
              </a:rPr>
              <a:t>44,99€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fr-FR" sz="2400" b="1" dirty="0">
              <a:latin typeface="Arial Black" panose="020B0A04020102020204" pitchFamily="34" charset="0"/>
            </a:endParaRPr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8F6C862F-9B92-4D40-B690-2CB9F3B7C066}"/>
              </a:ext>
            </a:extLst>
          </p:cNvPr>
          <p:cNvSpPr txBox="1">
            <a:spLocks/>
          </p:cNvSpPr>
          <p:nvPr/>
        </p:nvSpPr>
        <p:spPr>
          <a:xfrm>
            <a:off x="243501" y="1610605"/>
            <a:ext cx="1996072" cy="138342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1600" dirty="0" err="1">
                <a:latin typeface="Arial Black" panose="020B0A04020102020204" pitchFamily="34" charset="0"/>
              </a:rPr>
              <a:t>Prépacode</a:t>
            </a:r>
            <a:r>
              <a:rPr lang="fr-FR" sz="1600" dirty="0">
                <a:latin typeface="Arial Black" panose="020B0A04020102020204" pitchFamily="34" charset="0"/>
              </a:rPr>
              <a:t> </a:t>
            </a:r>
            <a:r>
              <a:rPr lang="fr-FR" sz="1100" dirty="0">
                <a:latin typeface="Arial Black" panose="020B0A04020102020204" pitchFamily="34" charset="0"/>
              </a:rPr>
              <a:t>(ENPC)</a:t>
            </a:r>
          </a:p>
          <a:p>
            <a:r>
              <a:rPr lang="fr-FR" sz="1600" b="1" dirty="0">
                <a:latin typeface="Arial Black" panose="020B0A04020102020204" pitchFamily="34" charset="0"/>
              </a:rPr>
              <a:t>6 mois</a:t>
            </a:r>
          </a:p>
          <a:p>
            <a:r>
              <a:rPr lang="fr-FR" sz="1600" b="1" dirty="0">
                <a:latin typeface="Arial Black" panose="020B0A04020102020204" pitchFamily="34" charset="0"/>
              </a:rPr>
              <a:t>2100 questions</a:t>
            </a:r>
          </a:p>
          <a:p>
            <a:r>
              <a:rPr lang="fr-FR" sz="1600" b="1" dirty="0">
                <a:latin typeface="Arial Black" panose="020B0A04020102020204" pitchFamily="34" charset="0"/>
              </a:rPr>
              <a:t>19,99€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fr-FR" sz="2400" b="1" dirty="0">
              <a:latin typeface="Arial Black" panose="020B0A04020102020204" pitchFamily="34" charset="0"/>
            </a:endParaRP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65A4727A-3283-47C4-A6DB-E2DD4B8B26F5}"/>
              </a:ext>
            </a:extLst>
          </p:cNvPr>
          <p:cNvSpPr txBox="1">
            <a:spLocks/>
          </p:cNvSpPr>
          <p:nvPr/>
        </p:nvSpPr>
        <p:spPr>
          <a:xfrm>
            <a:off x="4357622" y="1610604"/>
            <a:ext cx="1996072" cy="138342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1600" dirty="0" err="1">
                <a:latin typeface="Arial Black" panose="020B0A04020102020204" pitchFamily="34" charset="0"/>
              </a:rPr>
              <a:t>Packweb</a:t>
            </a:r>
            <a:r>
              <a:rPr lang="fr-FR" sz="1600" dirty="0">
                <a:latin typeface="Arial Black" panose="020B0A04020102020204" pitchFamily="34" charset="0"/>
              </a:rPr>
              <a:t> </a:t>
            </a:r>
            <a:r>
              <a:rPr lang="fr-FR" sz="1100" dirty="0">
                <a:latin typeface="Arial Black" panose="020B0A04020102020204" pitchFamily="34" charset="0"/>
              </a:rPr>
              <a:t>(</a:t>
            </a:r>
            <a:r>
              <a:rPr lang="fr-FR" sz="1100" dirty="0" err="1">
                <a:latin typeface="Arial Black" panose="020B0A04020102020204" pitchFamily="34" charset="0"/>
              </a:rPr>
              <a:t>Ediser</a:t>
            </a:r>
            <a:r>
              <a:rPr lang="fr-FR" sz="1100" dirty="0">
                <a:latin typeface="Arial Black" panose="020B0A04020102020204" pitchFamily="34" charset="0"/>
              </a:rPr>
              <a:t>)</a:t>
            </a:r>
          </a:p>
          <a:p>
            <a:r>
              <a:rPr lang="fr-FR" sz="1600" b="1" dirty="0">
                <a:latin typeface="Arial Black" panose="020B0A04020102020204" pitchFamily="34" charset="0"/>
              </a:rPr>
              <a:t>12 mois</a:t>
            </a:r>
          </a:p>
          <a:p>
            <a:r>
              <a:rPr lang="fr-FR" sz="1600" b="1" dirty="0">
                <a:latin typeface="Arial Black" panose="020B0A04020102020204" pitchFamily="34" charset="0"/>
              </a:rPr>
              <a:t>2340 questions</a:t>
            </a:r>
          </a:p>
          <a:p>
            <a:r>
              <a:rPr lang="fr-FR" sz="1600" b="1" dirty="0">
                <a:latin typeface="Arial Black" panose="020B0A04020102020204" pitchFamily="34" charset="0"/>
              </a:rPr>
              <a:t>34,99€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fr-FR" sz="2400" b="1" dirty="0">
              <a:latin typeface="Arial Black" panose="020B0A04020102020204" pitchFamily="34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999E467A-CB2F-4090-962B-BDEA695878DE}"/>
              </a:ext>
            </a:extLst>
          </p:cNvPr>
          <p:cNvSpPr txBox="1"/>
          <p:nvPr/>
        </p:nvSpPr>
        <p:spPr>
          <a:xfrm>
            <a:off x="2369128" y="1152476"/>
            <a:ext cx="39006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Formules proposées par les auto-écoles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6818816F-6123-4091-9A97-6D2EF0B7214B}"/>
              </a:ext>
            </a:extLst>
          </p:cNvPr>
          <p:cNvSpPr txBox="1"/>
          <p:nvPr/>
        </p:nvSpPr>
        <p:spPr>
          <a:xfrm>
            <a:off x="3372309" y="3026849"/>
            <a:ext cx="1848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Formules en ligne</a:t>
            </a:r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3C8C73DA-FB5D-474C-8474-A3186B4B3475}"/>
              </a:ext>
            </a:extLst>
          </p:cNvPr>
          <p:cNvSpPr txBox="1">
            <a:spLocks/>
          </p:cNvSpPr>
          <p:nvPr/>
        </p:nvSpPr>
        <p:spPr>
          <a:xfrm>
            <a:off x="243501" y="3452157"/>
            <a:ext cx="1996072" cy="138342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1600" dirty="0" err="1">
                <a:latin typeface="Arial Black" panose="020B0A04020102020204" pitchFamily="34" charset="0"/>
              </a:rPr>
              <a:t>Digischool</a:t>
            </a:r>
            <a:endParaRPr lang="fr-FR" sz="1100" dirty="0">
              <a:latin typeface="Arial Black" panose="020B0A04020102020204" pitchFamily="34" charset="0"/>
            </a:endParaRPr>
          </a:p>
          <a:p>
            <a:r>
              <a:rPr lang="fr-FR" sz="1600" b="1" dirty="0">
                <a:latin typeface="Arial Black" panose="020B0A04020102020204" pitchFamily="34" charset="0"/>
              </a:rPr>
              <a:t>1 mois</a:t>
            </a:r>
          </a:p>
          <a:p>
            <a:r>
              <a:rPr lang="fr-FR" sz="1600" b="1" dirty="0">
                <a:latin typeface="Arial Black" panose="020B0A04020102020204" pitchFamily="34" charset="0"/>
              </a:rPr>
              <a:t>7000 questions</a:t>
            </a:r>
          </a:p>
          <a:p>
            <a:r>
              <a:rPr lang="fr-FR" sz="1600" b="1" dirty="0">
                <a:latin typeface="Arial Black" panose="020B0A04020102020204" pitchFamily="34" charset="0"/>
              </a:rPr>
              <a:t>9,99€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fr-FR" sz="2400" b="1" dirty="0">
              <a:latin typeface="Arial Black" panose="020B0A04020102020204" pitchFamily="34" charset="0"/>
            </a:endParaRPr>
          </a:p>
        </p:txBody>
      </p:sp>
      <p:sp>
        <p:nvSpPr>
          <p:cNvPr id="12" name="Espace réservé du contenu 2">
            <a:extLst>
              <a:ext uri="{FF2B5EF4-FFF2-40B4-BE49-F238E27FC236}">
                <a16:creationId xmlns:a16="http://schemas.microsoft.com/office/drawing/2014/main" id="{34B315EB-F81D-47D5-92AA-183E80B80CBD}"/>
              </a:ext>
            </a:extLst>
          </p:cNvPr>
          <p:cNvSpPr txBox="1">
            <a:spLocks/>
          </p:cNvSpPr>
          <p:nvPr/>
        </p:nvSpPr>
        <p:spPr>
          <a:xfrm>
            <a:off x="2300561" y="3452157"/>
            <a:ext cx="1996072" cy="138342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1600" dirty="0" err="1">
                <a:latin typeface="Arial Black" panose="020B0A04020102020204" pitchFamily="34" charset="0"/>
              </a:rPr>
              <a:t>Permisecole</a:t>
            </a:r>
            <a:endParaRPr lang="fr-FR" sz="1100" dirty="0">
              <a:latin typeface="Arial Black" panose="020B0A04020102020204" pitchFamily="34" charset="0"/>
            </a:endParaRPr>
          </a:p>
          <a:p>
            <a:r>
              <a:rPr lang="fr-FR" sz="1600" b="1" dirty="0">
                <a:latin typeface="Arial Black" panose="020B0A04020102020204" pitchFamily="34" charset="0"/>
              </a:rPr>
              <a:t>3 mois</a:t>
            </a:r>
          </a:p>
          <a:p>
            <a:r>
              <a:rPr lang="fr-FR" sz="1600" b="1" dirty="0">
                <a:latin typeface="Arial Black" panose="020B0A04020102020204" pitchFamily="34" charset="0"/>
              </a:rPr>
              <a:t>1200 questions</a:t>
            </a:r>
          </a:p>
          <a:p>
            <a:r>
              <a:rPr lang="fr-FR" sz="1600" b="1" dirty="0">
                <a:latin typeface="Arial Black" panose="020B0A04020102020204" pitchFamily="34" charset="0"/>
              </a:rPr>
              <a:t>19,99€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fr-FR" sz="2400" b="1" dirty="0">
              <a:latin typeface="Arial Black" panose="020B0A04020102020204" pitchFamily="34" charset="0"/>
            </a:endParaRPr>
          </a:p>
        </p:txBody>
      </p:sp>
      <p:sp>
        <p:nvSpPr>
          <p:cNvPr id="13" name="Espace réservé du contenu 2">
            <a:extLst>
              <a:ext uri="{FF2B5EF4-FFF2-40B4-BE49-F238E27FC236}">
                <a16:creationId xmlns:a16="http://schemas.microsoft.com/office/drawing/2014/main" id="{7B158AB5-3DBD-4982-BAAB-964FDEEB9C67}"/>
              </a:ext>
            </a:extLst>
          </p:cNvPr>
          <p:cNvSpPr txBox="1">
            <a:spLocks/>
          </p:cNvSpPr>
          <p:nvPr/>
        </p:nvSpPr>
        <p:spPr>
          <a:xfrm>
            <a:off x="4357622" y="3440579"/>
            <a:ext cx="1996072" cy="138342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1600" dirty="0" err="1">
                <a:latin typeface="Arial Black" panose="020B0A04020102020204" pitchFamily="34" charset="0"/>
              </a:rPr>
              <a:t>Ornikar</a:t>
            </a:r>
            <a:endParaRPr lang="fr-FR" sz="1100" dirty="0">
              <a:latin typeface="Arial Black" panose="020B0A04020102020204" pitchFamily="34" charset="0"/>
            </a:endParaRPr>
          </a:p>
          <a:p>
            <a:r>
              <a:rPr lang="fr-FR" sz="1600" b="1" dirty="0">
                <a:latin typeface="Arial Black" panose="020B0A04020102020204" pitchFamily="34" charset="0"/>
              </a:rPr>
              <a:t>illimité</a:t>
            </a:r>
          </a:p>
          <a:p>
            <a:r>
              <a:rPr lang="fr-FR" sz="1600" b="1" dirty="0">
                <a:latin typeface="Arial Black" panose="020B0A04020102020204" pitchFamily="34" charset="0"/>
              </a:rPr>
              <a:t>2000 questions</a:t>
            </a:r>
          </a:p>
          <a:p>
            <a:r>
              <a:rPr lang="fr-FR" sz="1600" b="1" dirty="0">
                <a:latin typeface="Arial Black" panose="020B0A04020102020204" pitchFamily="34" charset="0"/>
              </a:rPr>
              <a:t>29,90€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fr-FR" sz="2400" b="1" dirty="0">
              <a:latin typeface="Arial Black" panose="020B0A04020102020204" pitchFamily="34" charset="0"/>
            </a:endParaRPr>
          </a:p>
        </p:txBody>
      </p:sp>
      <p:sp>
        <p:nvSpPr>
          <p:cNvPr id="14" name="Espace réservé du contenu 2">
            <a:extLst>
              <a:ext uri="{FF2B5EF4-FFF2-40B4-BE49-F238E27FC236}">
                <a16:creationId xmlns:a16="http://schemas.microsoft.com/office/drawing/2014/main" id="{39DABFF8-3389-468F-A52D-6672F96A445B}"/>
              </a:ext>
            </a:extLst>
          </p:cNvPr>
          <p:cNvSpPr txBox="1">
            <a:spLocks/>
          </p:cNvSpPr>
          <p:nvPr/>
        </p:nvSpPr>
        <p:spPr>
          <a:xfrm>
            <a:off x="6414685" y="3440578"/>
            <a:ext cx="1996072" cy="138342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1600" dirty="0">
                <a:latin typeface="Arial Black" panose="020B0A04020102020204" pitchFamily="34" charset="0"/>
              </a:rPr>
              <a:t>En Voiture Simone</a:t>
            </a:r>
            <a:endParaRPr lang="fr-FR" sz="1100" dirty="0">
              <a:latin typeface="Arial Black" panose="020B0A04020102020204" pitchFamily="34" charset="0"/>
            </a:endParaRPr>
          </a:p>
          <a:p>
            <a:r>
              <a:rPr lang="fr-FR" sz="1600" b="1" dirty="0">
                <a:latin typeface="Arial Black" panose="020B0A04020102020204" pitchFamily="34" charset="0"/>
              </a:rPr>
              <a:t>illimité</a:t>
            </a:r>
          </a:p>
          <a:p>
            <a:r>
              <a:rPr lang="fr-FR" sz="1600" b="1" dirty="0">
                <a:latin typeface="Arial Black" panose="020B0A04020102020204" pitchFamily="34" charset="0"/>
              </a:rPr>
              <a:t>1600 questions</a:t>
            </a:r>
          </a:p>
          <a:p>
            <a:r>
              <a:rPr lang="fr-FR" sz="1600" b="1" dirty="0">
                <a:latin typeface="Arial Black" panose="020B0A04020102020204" pitchFamily="34" charset="0"/>
              </a:rPr>
              <a:t>49€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fr-FR" sz="2400" b="1" dirty="0">
              <a:latin typeface="Arial Black" panose="020B0A04020102020204" pitchFamily="34" charset="0"/>
            </a:endParaRPr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07BDC339-08BC-46CA-91EC-5A3FE48F8B69}"/>
              </a:ext>
            </a:extLst>
          </p:cNvPr>
          <p:cNvGrpSpPr/>
          <p:nvPr/>
        </p:nvGrpSpPr>
        <p:grpSpPr>
          <a:xfrm>
            <a:off x="8922607" y="1082381"/>
            <a:ext cx="1915856" cy="3181540"/>
            <a:chOff x="1403077" y="523366"/>
            <a:chExt cx="3700624" cy="6145390"/>
          </a:xfrm>
        </p:grpSpPr>
        <p:pic>
          <p:nvPicPr>
            <p:cNvPr id="18" name="Image 17" descr="Une image contenant voiture&#10;&#10;Description générée automatiquement">
              <a:extLst>
                <a:ext uri="{FF2B5EF4-FFF2-40B4-BE49-F238E27FC236}">
                  <a16:creationId xmlns:a16="http://schemas.microsoft.com/office/drawing/2014/main" id="{C2B6D56E-9A07-420E-8B0F-08F9FDAC51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79" t="1192" r="1744" b="1350"/>
            <a:stretch/>
          </p:blipFill>
          <p:spPr>
            <a:xfrm>
              <a:off x="1423749" y="648074"/>
              <a:ext cx="3524199" cy="5857875"/>
            </a:xfrm>
            <a:prstGeom prst="rect">
              <a:avLst/>
            </a:prstGeom>
          </p:spPr>
        </p:pic>
        <p:pic>
          <p:nvPicPr>
            <p:cNvPr id="20" name="Image 19">
              <a:extLst>
                <a:ext uri="{FF2B5EF4-FFF2-40B4-BE49-F238E27FC236}">
                  <a16:creationId xmlns:a16="http://schemas.microsoft.com/office/drawing/2014/main" id="{42132037-FCCF-41BF-AA87-459D0EEC95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622"/>
            <a:stretch/>
          </p:blipFill>
          <p:spPr>
            <a:xfrm>
              <a:off x="1403077" y="523366"/>
              <a:ext cx="3700624" cy="6145390"/>
            </a:xfrm>
            <a:prstGeom prst="rect">
              <a:avLst/>
            </a:prstGeom>
          </p:spPr>
        </p:pic>
      </p:grpSp>
      <p:sp>
        <p:nvSpPr>
          <p:cNvPr id="16" name="Étoile : 16 branches 15">
            <a:extLst>
              <a:ext uri="{FF2B5EF4-FFF2-40B4-BE49-F238E27FC236}">
                <a16:creationId xmlns:a16="http://schemas.microsoft.com/office/drawing/2014/main" id="{C59AE2F0-5020-4D14-9E6B-391F9BD1B579}"/>
              </a:ext>
            </a:extLst>
          </p:cNvPr>
          <p:cNvSpPr/>
          <p:nvPr/>
        </p:nvSpPr>
        <p:spPr>
          <a:xfrm>
            <a:off x="9610775" y="3440578"/>
            <a:ext cx="2425182" cy="2425182"/>
          </a:xfrm>
          <a:prstGeom prst="star16">
            <a:avLst>
              <a:gd name="adj" fmla="val 41035"/>
            </a:avLst>
          </a:prstGeom>
          <a:solidFill>
            <a:srgbClr val="FFE101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7EDB64ED-B20A-4B49-B8DE-B1C3B5D1289B}"/>
              </a:ext>
            </a:extLst>
          </p:cNvPr>
          <p:cNvSpPr txBox="1"/>
          <p:nvPr/>
        </p:nvSpPr>
        <p:spPr>
          <a:xfrm>
            <a:off x="10074395" y="3963589"/>
            <a:ext cx="17747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latin typeface="Arial Black" panose="020B0A04020102020204" pitchFamily="34" charset="0"/>
              </a:rPr>
              <a:t>Code de la route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b="1" dirty="0">
                <a:latin typeface="Arial Black" panose="020B0A04020102020204" pitchFamily="34" charset="0"/>
              </a:rPr>
              <a:t>Illimité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b="1" dirty="0">
                <a:latin typeface="Arial Black" panose="020B0A04020102020204" pitchFamily="34" charset="0"/>
              </a:rPr>
              <a:t>3200 Q/R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b="1" dirty="0">
                <a:latin typeface="Arial Black" panose="020B0A04020102020204" pitchFamily="34" charset="0"/>
              </a:rPr>
              <a:t>34,99€</a:t>
            </a:r>
          </a:p>
        </p:txBody>
      </p:sp>
    </p:spTree>
    <p:extLst>
      <p:ext uri="{BB962C8B-B14F-4D97-AF65-F5344CB8AC3E}">
        <p14:creationId xmlns:p14="http://schemas.microsoft.com/office/powerpoint/2010/main" val="11247101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733054B-07F1-4666-B659-7B99DD4D084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C5BF18D7-9FA3-46F0-B819-609530636A66}"/>
              </a:ext>
            </a:extLst>
          </p:cNvPr>
          <p:cNvGrpSpPr/>
          <p:nvPr/>
        </p:nvGrpSpPr>
        <p:grpSpPr>
          <a:xfrm>
            <a:off x="3228930" y="1347875"/>
            <a:ext cx="8972502" cy="3043471"/>
            <a:chOff x="3257211" y="1347875"/>
            <a:chExt cx="8972502" cy="3043471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7B653D92-7E2C-4FA5-B9A0-6F87D723F1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228" r="71823" b="1"/>
            <a:stretch/>
          </p:blipFill>
          <p:spPr>
            <a:xfrm>
              <a:off x="3257211" y="2790827"/>
              <a:ext cx="1842363" cy="1600198"/>
            </a:xfrm>
            <a:prstGeom prst="rect">
              <a:avLst/>
            </a:prstGeom>
          </p:spPr>
        </p:pic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A6B7A28B-E3A8-4044-BD37-020BD06C18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600" t="23129" r="376"/>
            <a:stretch/>
          </p:blipFill>
          <p:spPr>
            <a:xfrm>
              <a:off x="10266576" y="2700988"/>
              <a:ext cx="1963137" cy="1690358"/>
            </a:xfrm>
            <a:prstGeom prst="rect">
              <a:avLst/>
            </a:prstGeom>
          </p:spPr>
        </p:pic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FDA825E2-92C5-44E5-9178-F9EDF26E78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25" r="71823" b="24899"/>
            <a:stretch/>
          </p:blipFill>
          <p:spPr>
            <a:xfrm>
              <a:off x="3267602" y="1354317"/>
              <a:ext cx="1842363" cy="1576136"/>
            </a:xfrm>
            <a:prstGeom prst="rect">
              <a:avLst/>
            </a:prstGeom>
          </p:spPr>
        </p:pic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E3D136FA-ACED-46E2-9A72-47A75B3C17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58" t="23129" r="6950"/>
            <a:stretch/>
          </p:blipFill>
          <p:spPr>
            <a:xfrm>
              <a:off x="4828782" y="2700666"/>
              <a:ext cx="5629275" cy="1690358"/>
            </a:xfrm>
            <a:prstGeom prst="rect">
              <a:avLst/>
            </a:prstGeom>
          </p:spPr>
        </p:pic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B803F040-27C8-4B48-9EC8-2BDC58CC01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777" t="3831" r="1046" b="22506"/>
            <a:stretch/>
          </p:blipFill>
          <p:spPr>
            <a:xfrm>
              <a:off x="10342826" y="1347875"/>
              <a:ext cx="1842363" cy="1619812"/>
            </a:xfrm>
            <a:prstGeom prst="rect">
              <a:avLst/>
            </a:prstGeom>
          </p:spPr>
        </p:pic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67DB290D-D1D0-441C-A11B-C46569F9AC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58" t="4147" r="6950" b="31088"/>
            <a:stretch/>
          </p:blipFill>
          <p:spPr>
            <a:xfrm>
              <a:off x="4996557" y="1366676"/>
              <a:ext cx="5629275" cy="1424150"/>
            </a:xfrm>
            <a:prstGeom prst="rect">
              <a:avLst/>
            </a:prstGeom>
          </p:spPr>
        </p:pic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173D0899-A0F0-45F8-94C8-053804CE82CE}"/>
              </a:ext>
            </a:extLst>
          </p:cNvPr>
          <p:cNvSpPr txBox="1"/>
          <p:nvPr/>
        </p:nvSpPr>
        <p:spPr>
          <a:xfrm>
            <a:off x="3606630" y="1840727"/>
            <a:ext cx="65401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b="1" dirty="0">
                <a:latin typeface="+mj-lt"/>
              </a:rPr>
              <a:t>RÉUSSIR: CODE DE LA ROUTE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2ABC116-5FA1-49B4-ABC5-B523F58083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66858"/>
            <a:ext cx="4132142" cy="23244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48A42979-69A1-46D5-8206-F0D956B3A5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27016">
            <a:off x="8182395" y="4379789"/>
            <a:ext cx="2449430" cy="24494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ADA4549A-F2ED-453A-8D75-E0B8FD215D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31870">
            <a:off x="5221281" y="4340563"/>
            <a:ext cx="2571355" cy="257135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318061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C7FFEF1E-7275-44B8-B9A2-90D0E7FD0BE3}"/>
              </a:ext>
            </a:extLst>
          </p:cNvPr>
          <p:cNvSpPr txBox="1">
            <a:spLocks/>
          </p:cNvSpPr>
          <p:nvPr/>
        </p:nvSpPr>
        <p:spPr>
          <a:xfrm>
            <a:off x="75501" y="1259331"/>
            <a:ext cx="6851008" cy="5385913"/>
          </a:xfrm>
          <a:prstGeom prst="rect">
            <a:avLst/>
          </a:prstGeom>
          <a:solidFill>
            <a:schemeClr val="bg1">
              <a:alpha val="90000"/>
            </a:schemeClr>
          </a:solidFill>
          <a:ln w="28575">
            <a:solidFill>
              <a:srgbClr val="13485C"/>
            </a:solidFill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Catégorie</a:t>
            </a:r>
            <a:r>
              <a:rPr lang="fr-FR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: Education / Quiz</a:t>
            </a:r>
          </a:p>
          <a:p>
            <a:pPr marL="0" indent="0">
              <a:buNone/>
            </a:pPr>
            <a:endParaRPr lang="fr-FR" sz="2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buNone/>
            </a:pPr>
            <a:r>
              <a:rPr lang="fr-FR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Plateformes</a:t>
            </a:r>
            <a:r>
              <a:rPr lang="fr-FR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: Nintendo Switch / PS4</a:t>
            </a:r>
          </a:p>
          <a:p>
            <a:pPr marL="0" indent="0">
              <a:buNone/>
            </a:pPr>
            <a:endParaRPr lang="fr-FR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buNone/>
            </a:pPr>
            <a:r>
              <a:rPr lang="fr-FR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Prix</a:t>
            </a:r>
            <a:r>
              <a:rPr lang="fr-FR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: 34,99€ (TBC)</a:t>
            </a:r>
          </a:p>
          <a:p>
            <a:pPr marL="0" indent="0">
              <a:buNone/>
            </a:pPr>
            <a:endParaRPr lang="fr-FR" sz="2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buNone/>
            </a:pPr>
            <a:r>
              <a:rPr lang="fr-FR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Sortie</a:t>
            </a:r>
            <a:r>
              <a:rPr lang="fr-FR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: 24/10/2019</a:t>
            </a:r>
          </a:p>
          <a:p>
            <a:pPr marL="0" indent="0">
              <a:buNone/>
            </a:pPr>
            <a:endParaRPr lang="fr-FR" sz="2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buNone/>
            </a:pPr>
            <a:r>
              <a:rPr lang="fr-FR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Joueurs</a:t>
            </a:r>
            <a:r>
              <a:rPr lang="fr-FR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: 1 à 4 joueurs (local) + Online</a:t>
            </a:r>
          </a:p>
          <a:p>
            <a:pPr marL="0" indent="0">
              <a:buNone/>
            </a:pPr>
            <a:endParaRPr lang="fr-FR" sz="2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buNone/>
            </a:pPr>
            <a:r>
              <a:rPr lang="fr-FR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Classification estimée</a:t>
            </a:r>
            <a:r>
              <a:rPr lang="fr-FR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: PEGI 7 (TBC)</a:t>
            </a:r>
          </a:p>
          <a:p>
            <a:pPr marL="0" indent="0">
              <a:buNone/>
            </a:pPr>
            <a:endParaRPr lang="fr-FR" sz="2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buNone/>
            </a:pPr>
            <a:r>
              <a:rPr lang="fr-FR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EAN : </a:t>
            </a:r>
            <a:r>
              <a:rPr lang="fr-FR" sz="2400" dirty="0"/>
              <a:t>3760156483122 (Switch) / 3760156483115 (PS4)</a:t>
            </a:r>
            <a:endParaRPr lang="fr-FR" sz="2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A9CD0E2D-81B5-4241-B1EF-FB04162D273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31" t="71297" r="73925" b="24815"/>
          <a:stretch/>
        </p:blipFill>
        <p:spPr>
          <a:xfrm rot="720601">
            <a:off x="8310377" y="5738865"/>
            <a:ext cx="647699" cy="755649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FF7ED05F-E662-48C8-9DF5-27F84879F9A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66" t="42657" r="74490" b="53455"/>
          <a:stretch/>
        </p:blipFill>
        <p:spPr>
          <a:xfrm rot="21029912">
            <a:off x="8101143" y="1155737"/>
            <a:ext cx="647699" cy="755649"/>
          </a:xfrm>
          <a:prstGeom prst="rect">
            <a:avLst/>
          </a:prstGeom>
        </p:spPr>
      </p:pic>
      <p:sp>
        <p:nvSpPr>
          <p:cNvPr id="11" name="Titre 10">
            <a:extLst>
              <a:ext uri="{FF2B5EF4-FFF2-40B4-BE49-F238E27FC236}">
                <a16:creationId xmlns:a16="http://schemas.microsoft.com/office/drawing/2014/main" id="{1DF972FF-854E-442F-A5F1-C7869B798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2664" y="9835"/>
            <a:ext cx="10515600" cy="1325563"/>
          </a:xfrm>
        </p:spPr>
        <p:txBody>
          <a:bodyPr/>
          <a:lstStyle/>
          <a:p>
            <a:pPr algn="ctr"/>
            <a:r>
              <a:rPr lang="fr-FR" dirty="0"/>
              <a:t>RÉUSSIR : CODE DE LA ROUTE</a:t>
            </a: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7969FB28-03A4-4882-B061-7B1DEFB19034}"/>
              </a:ext>
            </a:extLst>
          </p:cNvPr>
          <p:cNvGrpSpPr/>
          <p:nvPr/>
        </p:nvGrpSpPr>
        <p:grpSpPr>
          <a:xfrm rot="537925">
            <a:off x="9197121" y="2217571"/>
            <a:ext cx="2636683" cy="3211794"/>
            <a:chOff x="3731512" y="519510"/>
            <a:chExt cx="4855213" cy="5914229"/>
          </a:xfrm>
        </p:grpSpPr>
        <p:pic>
          <p:nvPicPr>
            <p:cNvPr id="29" name="Image 28" descr="Une image contenant voiture&#10;&#10;Description générée automatiquement">
              <a:extLst>
                <a:ext uri="{FF2B5EF4-FFF2-40B4-BE49-F238E27FC236}">
                  <a16:creationId xmlns:a16="http://schemas.microsoft.com/office/drawing/2014/main" id="{B228AC8E-CA84-4E0A-AFBE-1D2C7C5284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65" t="11025" r="2165" b="2920"/>
            <a:stretch/>
          </p:blipFill>
          <p:spPr>
            <a:xfrm>
              <a:off x="3771901" y="1079206"/>
              <a:ext cx="4648199" cy="5188244"/>
            </a:xfrm>
            <a:prstGeom prst="rect">
              <a:avLst/>
            </a:prstGeom>
          </p:spPr>
        </p:pic>
        <p:pic>
          <p:nvPicPr>
            <p:cNvPr id="30" name="Image 29">
              <a:extLst>
                <a:ext uri="{FF2B5EF4-FFF2-40B4-BE49-F238E27FC236}">
                  <a16:creationId xmlns:a16="http://schemas.microsoft.com/office/drawing/2014/main" id="{B60F2E3B-CC53-4ABE-9E57-8E55DF621E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002" t="4718" r="742" b="4718"/>
            <a:stretch/>
          </p:blipFill>
          <p:spPr>
            <a:xfrm>
              <a:off x="3731512" y="519510"/>
              <a:ext cx="4855213" cy="5914229"/>
            </a:xfrm>
            <a:prstGeom prst="rect">
              <a:avLst/>
            </a:prstGeom>
          </p:spPr>
        </p:pic>
      </p:grp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B1E7937C-0770-49C8-9D04-CFF3281E3D21}"/>
              </a:ext>
            </a:extLst>
          </p:cNvPr>
          <p:cNvGrpSpPr/>
          <p:nvPr/>
        </p:nvGrpSpPr>
        <p:grpSpPr>
          <a:xfrm rot="21191498">
            <a:off x="7393310" y="2099803"/>
            <a:ext cx="1915856" cy="3181540"/>
            <a:chOff x="1403077" y="523366"/>
            <a:chExt cx="3700624" cy="6145390"/>
          </a:xfrm>
        </p:grpSpPr>
        <p:pic>
          <p:nvPicPr>
            <p:cNvPr id="32" name="Image 31" descr="Une image contenant voiture&#10;&#10;Description générée automatiquement">
              <a:extLst>
                <a:ext uri="{FF2B5EF4-FFF2-40B4-BE49-F238E27FC236}">
                  <a16:creationId xmlns:a16="http://schemas.microsoft.com/office/drawing/2014/main" id="{430FD88E-4FF3-4745-AAE7-158437CBCF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79" t="1192" r="1744" b="1350"/>
            <a:stretch/>
          </p:blipFill>
          <p:spPr>
            <a:xfrm>
              <a:off x="1423749" y="648074"/>
              <a:ext cx="3524199" cy="5857875"/>
            </a:xfrm>
            <a:prstGeom prst="rect">
              <a:avLst/>
            </a:prstGeom>
          </p:spPr>
        </p:pic>
        <p:pic>
          <p:nvPicPr>
            <p:cNvPr id="33" name="Image 32">
              <a:extLst>
                <a:ext uri="{FF2B5EF4-FFF2-40B4-BE49-F238E27FC236}">
                  <a16:creationId xmlns:a16="http://schemas.microsoft.com/office/drawing/2014/main" id="{9FE4C344-30A7-43FF-B6B2-8FFE32A31E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622"/>
            <a:stretch/>
          </p:blipFill>
          <p:spPr>
            <a:xfrm>
              <a:off x="1403077" y="523366"/>
              <a:ext cx="3700624" cy="6145390"/>
            </a:xfrm>
            <a:prstGeom prst="rect">
              <a:avLst/>
            </a:prstGeom>
          </p:spPr>
        </p:pic>
      </p:grpSp>
      <p:pic>
        <p:nvPicPr>
          <p:cNvPr id="34" name="Image 33">
            <a:extLst>
              <a:ext uri="{FF2B5EF4-FFF2-40B4-BE49-F238E27FC236}">
                <a16:creationId xmlns:a16="http://schemas.microsoft.com/office/drawing/2014/main" id="{3D81724B-FEC5-4E60-9676-EDBB58B71E3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6636" y="2117483"/>
            <a:ext cx="514517" cy="467411"/>
          </a:xfrm>
          <a:prstGeom prst="rect">
            <a:avLst/>
          </a:prstGeom>
        </p:spPr>
      </p:pic>
      <p:pic>
        <p:nvPicPr>
          <p:cNvPr id="35" name="Picture 2" descr="RÃ©sultat de recherche d'images pour &quot;logo ps4&quot;">
            <a:extLst>
              <a:ext uri="{FF2B5EF4-FFF2-40B4-BE49-F238E27FC236}">
                <a16:creationId xmlns:a16="http://schemas.microsoft.com/office/drawing/2014/main" id="{EB473D64-C92F-4896-8CAA-D703C93822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33" y="2112903"/>
            <a:ext cx="851574" cy="479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42322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F5AE8233-FAE1-4F2D-8FF4-E33C7054C65D}"/>
              </a:ext>
            </a:extLst>
          </p:cNvPr>
          <p:cNvSpPr/>
          <p:nvPr/>
        </p:nvSpPr>
        <p:spPr>
          <a:xfrm>
            <a:off x="5083728" y="1048624"/>
            <a:ext cx="6708964" cy="626520"/>
          </a:xfrm>
          <a:prstGeom prst="round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39750"/>
            <a:r>
              <a:rPr lang="fr-FR" sz="1600" b="1" dirty="0"/>
              <a:t>3200 questions/réponses</a:t>
            </a:r>
            <a:r>
              <a:rPr lang="fr-FR" sz="1600" dirty="0"/>
              <a:t> officielles rédigées par des moniteurs d’auto-école diplômés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29852C63-E92D-44C8-8F92-BED4D6D0EB10}"/>
              </a:ext>
            </a:extLst>
          </p:cNvPr>
          <p:cNvSpPr/>
          <p:nvPr/>
        </p:nvSpPr>
        <p:spPr>
          <a:xfrm>
            <a:off x="5083728" y="1856925"/>
            <a:ext cx="6708964" cy="626520"/>
          </a:xfrm>
          <a:prstGeom prst="round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39750"/>
            <a:r>
              <a:rPr lang="fr-FR" sz="1600" dirty="0"/>
              <a:t>Un mode </a:t>
            </a:r>
            <a:r>
              <a:rPr lang="fr-FR" sz="1600" b="1" dirty="0"/>
              <a:t>Entraînement</a:t>
            </a:r>
            <a:r>
              <a:rPr lang="fr-FR" sz="1600" dirty="0"/>
              <a:t> pour réviser les 10 thèmes réglementaires + 1 thème inédit : Signalisation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698898AA-0B2C-43C8-AB0B-2847CF7753DA}"/>
              </a:ext>
            </a:extLst>
          </p:cNvPr>
          <p:cNvSpPr/>
          <p:nvPr/>
        </p:nvSpPr>
        <p:spPr>
          <a:xfrm>
            <a:off x="5083728" y="2665226"/>
            <a:ext cx="6708964" cy="626520"/>
          </a:xfrm>
          <a:prstGeom prst="roundRect">
            <a:avLst/>
          </a:prstGeom>
          <a:solidFill>
            <a:srgbClr val="F2B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39750"/>
            <a:r>
              <a:rPr lang="fr-FR" sz="1600" dirty="0"/>
              <a:t>Un mode </a:t>
            </a:r>
            <a:r>
              <a:rPr lang="fr-FR" sz="1600" b="1" dirty="0"/>
              <a:t>Examen</a:t>
            </a:r>
            <a:r>
              <a:rPr lang="fr-FR" sz="1600" dirty="0"/>
              <a:t> à tirage aléatoire reproduisant fidèlement les conditions de l’examen officiel du code de la route</a:t>
            </a: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A9C563AB-11CB-4740-B0E5-E7F231995B6C}"/>
              </a:ext>
            </a:extLst>
          </p:cNvPr>
          <p:cNvSpPr/>
          <p:nvPr/>
        </p:nvSpPr>
        <p:spPr>
          <a:xfrm>
            <a:off x="5083728" y="3473527"/>
            <a:ext cx="6708964" cy="626520"/>
          </a:xfrm>
          <a:prstGeom prst="roundRect">
            <a:avLst/>
          </a:prstGeom>
          <a:solidFill>
            <a:srgbClr val="5B9B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39750"/>
            <a:r>
              <a:rPr lang="fr-FR" sz="1600" dirty="0"/>
              <a:t>Un </a:t>
            </a:r>
            <a:r>
              <a:rPr lang="fr-FR" sz="1600" b="1" dirty="0"/>
              <a:t>programme personnalisé</a:t>
            </a:r>
            <a:r>
              <a:rPr lang="fr-FR" sz="1600" dirty="0"/>
              <a:t> permettant à chacun de réviser selon ses résultats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ADC12E6D-AA31-4404-A6DD-EF946803D682}"/>
              </a:ext>
            </a:extLst>
          </p:cNvPr>
          <p:cNvSpPr/>
          <p:nvPr/>
        </p:nvSpPr>
        <p:spPr>
          <a:xfrm>
            <a:off x="5083728" y="4281828"/>
            <a:ext cx="6708964" cy="626520"/>
          </a:xfrm>
          <a:prstGeom prst="roundRect">
            <a:avLst/>
          </a:prstGeom>
          <a:solidFill>
            <a:srgbClr val="70A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39750"/>
            <a:r>
              <a:rPr lang="fr-FR" sz="1600" dirty="0"/>
              <a:t>Des </a:t>
            </a:r>
            <a:r>
              <a:rPr lang="fr-FR" sz="1600" b="1" dirty="0"/>
              <a:t>cours</a:t>
            </a:r>
            <a:r>
              <a:rPr lang="fr-FR" sz="1600" dirty="0"/>
              <a:t> exclusifs, illustrés et rédigés par des formateurs diplômés d’État</a:t>
            </a: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098D0B1B-2CA3-4674-9E86-045C84D50D12}"/>
              </a:ext>
            </a:extLst>
          </p:cNvPr>
          <p:cNvSpPr/>
          <p:nvPr/>
        </p:nvSpPr>
        <p:spPr>
          <a:xfrm>
            <a:off x="5083728" y="5090129"/>
            <a:ext cx="6708964" cy="626520"/>
          </a:xfrm>
          <a:prstGeom prst="round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39750"/>
            <a:r>
              <a:rPr lang="fr-FR" sz="1600" dirty="0"/>
              <a:t>Des questions directement associées aux cours : pendant la correction, consultez le cours correspondant à la question en 1 geste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363B6408-3763-4BFF-B283-F6FFB1878F6F}"/>
              </a:ext>
            </a:extLst>
          </p:cNvPr>
          <p:cNvSpPr/>
          <p:nvPr/>
        </p:nvSpPr>
        <p:spPr>
          <a:xfrm>
            <a:off x="5083728" y="5898429"/>
            <a:ext cx="6708964" cy="626520"/>
          </a:xfrm>
          <a:prstGeom prst="round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39750"/>
            <a:r>
              <a:rPr lang="fr-FR" sz="1600" dirty="0"/>
              <a:t>Des </a:t>
            </a:r>
            <a:r>
              <a:rPr lang="fr-FR" sz="1600" b="1" dirty="0"/>
              <a:t>mises à jour régulières</a:t>
            </a:r>
            <a:r>
              <a:rPr lang="fr-FR" sz="1600" dirty="0"/>
              <a:t> selon la réglementation en vigueur</a:t>
            </a:r>
            <a:endParaRPr lang="en-US" sz="1600" dirty="0"/>
          </a:p>
        </p:txBody>
      </p:sp>
      <p:sp>
        <p:nvSpPr>
          <p:cNvPr id="12" name="Rectangle 11" descr="Books">
            <a:extLst>
              <a:ext uri="{FF2B5EF4-FFF2-40B4-BE49-F238E27FC236}">
                <a16:creationId xmlns:a16="http://schemas.microsoft.com/office/drawing/2014/main" id="{CEF1660E-17CD-406C-9291-E76885FB2C4E}"/>
              </a:ext>
            </a:extLst>
          </p:cNvPr>
          <p:cNvSpPr/>
          <p:nvPr/>
        </p:nvSpPr>
        <p:spPr>
          <a:xfrm>
            <a:off x="5214200" y="1152786"/>
            <a:ext cx="360161" cy="360161"/>
          </a:xfrm>
          <a:prstGeom prst="rect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3">
            <a:scrgbClr r="0" g="0" b="0"/>
          </a:fillRef>
          <a:effectRef idx="2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3" name="Rectangle 12" descr="Checkmark">
            <a:extLst>
              <a:ext uri="{FF2B5EF4-FFF2-40B4-BE49-F238E27FC236}">
                <a16:creationId xmlns:a16="http://schemas.microsoft.com/office/drawing/2014/main" id="{0D805C8C-25F7-4174-B181-8BA880BF2262}"/>
              </a:ext>
            </a:extLst>
          </p:cNvPr>
          <p:cNvSpPr/>
          <p:nvPr/>
        </p:nvSpPr>
        <p:spPr>
          <a:xfrm>
            <a:off x="5214200" y="1971334"/>
            <a:ext cx="360161" cy="360161"/>
          </a:xfrm>
          <a:prstGeom prst="rect">
            <a:avLst/>
          </a:prstGeom>
          <a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3">
            <a:scrgbClr r="0" g="0" b="0"/>
          </a:fillRef>
          <a:effectRef idx="2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4" name="Rectangle 13" descr="Pencil">
            <a:extLst>
              <a:ext uri="{FF2B5EF4-FFF2-40B4-BE49-F238E27FC236}">
                <a16:creationId xmlns:a16="http://schemas.microsoft.com/office/drawing/2014/main" id="{152987D8-DE05-4130-8C3A-0DE45C452A9A}"/>
              </a:ext>
            </a:extLst>
          </p:cNvPr>
          <p:cNvSpPr/>
          <p:nvPr/>
        </p:nvSpPr>
        <p:spPr>
          <a:xfrm>
            <a:off x="5214200" y="2789882"/>
            <a:ext cx="360161" cy="360161"/>
          </a:xfrm>
          <a:prstGeom prst="rect">
            <a:avLst/>
          </a:prstGeom>
          <a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3">
            <a:scrgbClr r="0" g="0" b="0"/>
          </a:fillRef>
          <a:effectRef idx="2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5" name="Rectangle 14" descr="Bullseye">
            <a:extLst>
              <a:ext uri="{FF2B5EF4-FFF2-40B4-BE49-F238E27FC236}">
                <a16:creationId xmlns:a16="http://schemas.microsoft.com/office/drawing/2014/main" id="{9B5B0BB5-1699-4BDD-ACA9-2820BF1C3176}"/>
              </a:ext>
            </a:extLst>
          </p:cNvPr>
          <p:cNvSpPr/>
          <p:nvPr/>
        </p:nvSpPr>
        <p:spPr>
          <a:xfrm>
            <a:off x="5214200" y="3608430"/>
            <a:ext cx="360161" cy="360161"/>
          </a:xfrm>
          <a:prstGeom prst="rect">
            <a:avLst/>
          </a:prstGeom>
          <a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3">
            <a:scrgbClr r="0" g="0" b="0"/>
          </a:fillRef>
          <a:effectRef idx="2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6" name="Rectangle 15" descr="Teacher">
            <a:extLst>
              <a:ext uri="{FF2B5EF4-FFF2-40B4-BE49-F238E27FC236}">
                <a16:creationId xmlns:a16="http://schemas.microsoft.com/office/drawing/2014/main" id="{029B5951-B287-4E9A-8311-58073CE93CD1}"/>
              </a:ext>
            </a:extLst>
          </p:cNvPr>
          <p:cNvSpPr/>
          <p:nvPr/>
        </p:nvSpPr>
        <p:spPr>
          <a:xfrm>
            <a:off x="5214200" y="4426978"/>
            <a:ext cx="360161" cy="360161"/>
          </a:xfrm>
          <a:prstGeom prst="rect">
            <a:avLst/>
          </a:prstGeom>
          <a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3">
            <a:scrgbClr r="0" g="0" b="0"/>
          </a:fillRef>
          <a:effectRef idx="2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7" name="Rectangle 16" descr="Chat">
            <a:extLst>
              <a:ext uri="{FF2B5EF4-FFF2-40B4-BE49-F238E27FC236}">
                <a16:creationId xmlns:a16="http://schemas.microsoft.com/office/drawing/2014/main" id="{CC0B1EFE-716C-4A94-9995-8DD0B9038BF9}"/>
              </a:ext>
            </a:extLst>
          </p:cNvPr>
          <p:cNvSpPr/>
          <p:nvPr/>
        </p:nvSpPr>
        <p:spPr>
          <a:xfrm>
            <a:off x="5214200" y="5245526"/>
            <a:ext cx="360161" cy="360161"/>
          </a:xfrm>
          <a:prstGeom prst="rect">
            <a:avLst/>
          </a:prstGeom>
          <a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3">
            <a:scrgbClr r="0" g="0" b="0"/>
          </a:fillRef>
          <a:effectRef idx="2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8" name="Rectangle 17" descr="Gavel">
            <a:extLst>
              <a:ext uri="{FF2B5EF4-FFF2-40B4-BE49-F238E27FC236}">
                <a16:creationId xmlns:a16="http://schemas.microsoft.com/office/drawing/2014/main" id="{D83252C5-10A7-40FA-BF91-F5C09328A4C6}"/>
              </a:ext>
            </a:extLst>
          </p:cNvPr>
          <p:cNvSpPr/>
          <p:nvPr/>
        </p:nvSpPr>
        <p:spPr>
          <a:xfrm>
            <a:off x="5214200" y="6064074"/>
            <a:ext cx="360161" cy="360161"/>
          </a:xfrm>
          <a:prstGeom prst="rect">
            <a:avLst/>
          </a:prstGeom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3">
            <a:scrgbClr r="0" g="0" b="0"/>
          </a:fillRef>
          <a:effectRef idx="2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1" name="Titre 1">
            <a:extLst>
              <a:ext uri="{FF2B5EF4-FFF2-40B4-BE49-F238E27FC236}">
                <a16:creationId xmlns:a16="http://schemas.microsoft.com/office/drawing/2014/main" id="{A4FC75DE-0821-4CCE-BD7C-F6FB547ABFD9}"/>
              </a:ext>
            </a:extLst>
          </p:cNvPr>
          <p:cNvSpPr txBox="1">
            <a:spLocks/>
          </p:cNvSpPr>
          <p:nvPr/>
        </p:nvSpPr>
        <p:spPr>
          <a:xfrm>
            <a:off x="813371" y="56709"/>
            <a:ext cx="10515600" cy="9552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dirty="0"/>
              <a:t>LES POINTS FORTS	</a:t>
            </a:r>
          </a:p>
        </p:txBody>
      </p:sp>
      <p:sp>
        <p:nvSpPr>
          <p:cNvPr id="42" name="Organigramme : Délai 41">
            <a:extLst>
              <a:ext uri="{FF2B5EF4-FFF2-40B4-BE49-F238E27FC236}">
                <a16:creationId xmlns:a16="http://schemas.microsoft.com/office/drawing/2014/main" id="{70B5F3D0-6CED-4671-A5C4-B46A5052FC3D}"/>
              </a:ext>
            </a:extLst>
          </p:cNvPr>
          <p:cNvSpPr/>
          <p:nvPr/>
        </p:nvSpPr>
        <p:spPr>
          <a:xfrm>
            <a:off x="243840" y="930931"/>
            <a:ext cx="4676503" cy="3977417"/>
          </a:xfrm>
          <a:prstGeom prst="flowChartDelay">
            <a:avLst/>
          </a:prstGeom>
          <a:solidFill>
            <a:srgbClr val="70A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fr-FR" sz="3600" b="1" dirty="0">
                <a:solidFill>
                  <a:srgbClr val="FFFFFF"/>
                </a:solidFill>
                <a:latin typeface="+mj-lt"/>
              </a:rPr>
              <a:t>Contenus exclusifs</a:t>
            </a:r>
            <a:r>
              <a:rPr lang="fr-FR" sz="3600" dirty="0">
                <a:solidFill>
                  <a:srgbClr val="FFFFFF"/>
                </a:solidFill>
                <a:latin typeface="+mj-lt"/>
              </a:rPr>
              <a:t> et </a:t>
            </a:r>
            <a:r>
              <a:rPr lang="fr-FR" sz="3600" b="1" dirty="0">
                <a:solidFill>
                  <a:srgbClr val="FFFFFF"/>
                </a:solidFill>
                <a:latin typeface="+mj-lt"/>
              </a:rPr>
              <a:t>100% conformes</a:t>
            </a:r>
            <a:r>
              <a:rPr lang="fr-FR" sz="3600" dirty="0">
                <a:solidFill>
                  <a:srgbClr val="FFFFFF"/>
                </a:solidFill>
                <a:latin typeface="+mj-lt"/>
              </a:rPr>
              <a:t> à la nouvelle réforme</a:t>
            </a:r>
            <a:endParaRPr lang="fr-FR" sz="3600" dirty="0">
              <a:latin typeface="+mj-lt"/>
            </a:endParaRP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78DBBFEF-9939-4305-8FCA-2AF450DC08E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1" y="3143975"/>
            <a:ext cx="5142807" cy="3307678"/>
          </a:xfrm>
          <a:prstGeom prst="rect">
            <a:avLst/>
          </a:prstGeom>
          <a:ln>
            <a:noFill/>
          </a:ln>
          <a:effectLst>
            <a:outerShdw blurRad="190500" algn="tl" rotWithShape="0">
              <a:schemeClr val="bg1">
                <a:alpha val="70000"/>
              </a:schemeClr>
            </a:outerShdw>
          </a:effectLst>
        </p:spPr>
      </p:pic>
      <p:pic>
        <p:nvPicPr>
          <p:cNvPr id="10" name="Image 9" descr="Une image contenant capture d’écran&#10;&#10;Description générée automatiquement">
            <a:extLst>
              <a:ext uri="{FF2B5EF4-FFF2-40B4-BE49-F238E27FC236}">
                <a16:creationId xmlns:a16="http://schemas.microsoft.com/office/drawing/2014/main" id="{DCAD0475-0734-43F8-8115-D080339BE35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601" y="4015459"/>
            <a:ext cx="2795154" cy="15722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23416332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Personnalisé 1">
      <a:dk1>
        <a:srgbClr val="000000"/>
      </a:dk1>
      <a:lt1>
        <a:sysClr val="window" lastClr="FFFFFF"/>
      </a:lt1>
      <a:dk2>
        <a:srgbClr val="13485C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ersonnalisé 1">
      <a:majorFont>
        <a:latin typeface="Dosis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2478</TotalTime>
  <Words>692</Words>
  <Application>Microsoft Macintosh PowerPoint</Application>
  <PresentationFormat>Grand écran</PresentationFormat>
  <Paragraphs>164</Paragraphs>
  <Slides>17</Slides>
  <Notes>7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17</vt:i4>
      </vt:variant>
    </vt:vector>
  </HeadingPairs>
  <TitlesOfParts>
    <vt:vector size="24" baseType="lpstr">
      <vt:lpstr>Arial</vt:lpstr>
      <vt:lpstr>Arial Black</vt:lpstr>
      <vt:lpstr>Calibri</vt:lpstr>
      <vt:lpstr>Dosis</vt:lpstr>
      <vt:lpstr>Open Sans</vt:lpstr>
      <vt:lpstr>Open Sans ExtraBold</vt:lpstr>
      <vt:lpstr>Thème Office</vt:lpstr>
      <vt:lpstr>Présentation PowerPoint</vt:lpstr>
      <vt:lpstr>Présentation PowerPoint</vt:lpstr>
      <vt:lpstr>Le permis en France : chiffres clés*</vt:lpstr>
      <vt:lpstr>Le permis en France : chiffres clés*</vt:lpstr>
      <vt:lpstr>CONTEXTE : le marché du permis de conduire au coeur de l’actualité</vt:lpstr>
      <vt:lpstr>LE MEILLEUR RAPPORT QUALITÉ/PRIX DU MARCHÉ</vt:lpstr>
      <vt:lpstr>Présentation PowerPoint</vt:lpstr>
      <vt:lpstr>RÉUSSIR : CODE DE LA ROUTE</vt:lpstr>
      <vt:lpstr>Présentation PowerPoint</vt:lpstr>
      <vt:lpstr>LES POINTS FORTS </vt:lpstr>
      <vt:lpstr>POSITIONNEMENT</vt:lpstr>
      <vt:lpstr>PLUS-PRODUIT INCLUS</vt:lpstr>
      <vt:lpstr>Présentation PowerPoint</vt:lpstr>
      <vt:lpstr>CIBLAGE MARKETING</vt:lpstr>
      <vt:lpstr>STRATÉGIE - Partenariats</vt:lpstr>
      <vt:lpstr>STRATÉGIE SOCIAL en 2 temps</vt:lpstr>
      <vt:lpstr>STRATÉGIE SOCIAL en 2 temps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Eric Pouzet</dc:creator>
  <cp:lastModifiedBy>Alexandre BREAS</cp:lastModifiedBy>
  <cp:revision>114</cp:revision>
  <dcterms:created xsi:type="dcterms:W3CDTF">2019-03-07T17:12:43Z</dcterms:created>
  <dcterms:modified xsi:type="dcterms:W3CDTF">2019-06-26T16:33:15Z</dcterms:modified>
</cp:coreProperties>
</file>